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339" r:id="rId5"/>
    <p:sldId id="397" r:id="rId6"/>
    <p:sldId id="388" r:id="rId7"/>
    <p:sldId id="369" r:id="rId8"/>
    <p:sldId id="391" r:id="rId9"/>
    <p:sldId id="393" r:id="rId10"/>
    <p:sldId id="389" r:id="rId11"/>
    <p:sldId id="384" r:id="rId12"/>
    <p:sldId id="354" r:id="rId13"/>
    <p:sldId id="360" r:id="rId14"/>
    <p:sldId id="371" r:id="rId15"/>
    <p:sldId id="370" r:id="rId16"/>
    <p:sldId id="362" r:id="rId17"/>
    <p:sldId id="363" r:id="rId18"/>
    <p:sldId id="381" r:id="rId19"/>
    <p:sldId id="398" r:id="rId20"/>
    <p:sldId id="365" r:id="rId21"/>
    <p:sldId id="366" r:id="rId22"/>
    <p:sldId id="392" r:id="rId23"/>
    <p:sldId id="367" r:id="rId24"/>
  </p:sldIdLst>
  <p:sldSz cx="12192000" cy="6858000"/>
  <p:notesSz cx="6881813" cy="9296400"/>
  <p:defaultTextStyle>
    <a:defPPr>
      <a:defRPr lang="en-US"/>
    </a:defPPr>
    <a:lvl1pPr algn="l" rtl="0" fontAlgn="base">
      <a:spcBef>
        <a:spcPct val="0"/>
      </a:spcBef>
      <a:spcAft>
        <a:spcPct val="0"/>
      </a:spcAft>
      <a:defRPr sz="2200" kern="1200">
        <a:solidFill>
          <a:schemeClr val="tx1"/>
        </a:solidFill>
        <a:latin typeface="Times" panose="02020603050405020304" pitchFamily="18" charset="0"/>
        <a:ea typeface="MS PGothic" panose="020B0600070205080204" pitchFamily="34" charset="-128"/>
        <a:cs typeface="+mn-cs"/>
      </a:defRPr>
    </a:lvl1pPr>
    <a:lvl2pPr marL="457200" algn="l" rtl="0" fontAlgn="base">
      <a:spcBef>
        <a:spcPct val="0"/>
      </a:spcBef>
      <a:spcAft>
        <a:spcPct val="0"/>
      </a:spcAft>
      <a:defRPr sz="2200" kern="1200">
        <a:solidFill>
          <a:schemeClr val="tx1"/>
        </a:solidFill>
        <a:latin typeface="Times" panose="02020603050405020304" pitchFamily="18" charset="0"/>
        <a:ea typeface="MS PGothic" panose="020B0600070205080204" pitchFamily="34" charset="-128"/>
        <a:cs typeface="+mn-cs"/>
      </a:defRPr>
    </a:lvl2pPr>
    <a:lvl3pPr marL="914400" algn="l" rtl="0" fontAlgn="base">
      <a:spcBef>
        <a:spcPct val="0"/>
      </a:spcBef>
      <a:spcAft>
        <a:spcPct val="0"/>
      </a:spcAft>
      <a:defRPr sz="2200" kern="1200">
        <a:solidFill>
          <a:schemeClr val="tx1"/>
        </a:solidFill>
        <a:latin typeface="Times" panose="02020603050405020304" pitchFamily="18" charset="0"/>
        <a:ea typeface="MS PGothic" panose="020B0600070205080204" pitchFamily="34" charset="-128"/>
        <a:cs typeface="+mn-cs"/>
      </a:defRPr>
    </a:lvl3pPr>
    <a:lvl4pPr marL="1371600" algn="l" rtl="0" fontAlgn="base">
      <a:spcBef>
        <a:spcPct val="0"/>
      </a:spcBef>
      <a:spcAft>
        <a:spcPct val="0"/>
      </a:spcAft>
      <a:defRPr sz="2200" kern="1200">
        <a:solidFill>
          <a:schemeClr val="tx1"/>
        </a:solidFill>
        <a:latin typeface="Times" panose="02020603050405020304" pitchFamily="18" charset="0"/>
        <a:ea typeface="MS PGothic" panose="020B0600070205080204" pitchFamily="34" charset="-128"/>
        <a:cs typeface="+mn-cs"/>
      </a:defRPr>
    </a:lvl4pPr>
    <a:lvl5pPr marL="1828800" algn="l" rtl="0" fontAlgn="base">
      <a:spcBef>
        <a:spcPct val="0"/>
      </a:spcBef>
      <a:spcAft>
        <a:spcPct val="0"/>
      </a:spcAft>
      <a:defRPr sz="2200" kern="1200">
        <a:solidFill>
          <a:schemeClr val="tx1"/>
        </a:solidFill>
        <a:latin typeface="Times" panose="02020603050405020304" pitchFamily="18" charset="0"/>
        <a:ea typeface="MS PGothic" panose="020B0600070205080204" pitchFamily="34" charset="-128"/>
        <a:cs typeface="+mn-cs"/>
      </a:defRPr>
    </a:lvl5pPr>
    <a:lvl6pPr marL="2286000" algn="l" defTabSz="914400" rtl="0" eaLnBrk="1" latinLnBrk="0" hangingPunct="1">
      <a:defRPr sz="2200" kern="1200">
        <a:solidFill>
          <a:schemeClr val="tx1"/>
        </a:solidFill>
        <a:latin typeface="Times" panose="02020603050405020304" pitchFamily="18" charset="0"/>
        <a:ea typeface="MS PGothic" panose="020B0600070205080204" pitchFamily="34" charset="-128"/>
        <a:cs typeface="+mn-cs"/>
      </a:defRPr>
    </a:lvl6pPr>
    <a:lvl7pPr marL="2743200" algn="l" defTabSz="914400" rtl="0" eaLnBrk="1" latinLnBrk="0" hangingPunct="1">
      <a:defRPr sz="2200" kern="1200">
        <a:solidFill>
          <a:schemeClr val="tx1"/>
        </a:solidFill>
        <a:latin typeface="Times" panose="02020603050405020304" pitchFamily="18" charset="0"/>
        <a:ea typeface="MS PGothic" panose="020B0600070205080204" pitchFamily="34" charset="-128"/>
        <a:cs typeface="+mn-cs"/>
      </a:defRPr>
    </a:lvl7pPr>
    <a:lvl8pPr marL="3200400" algn="l" defTabSz="914400" rtl="0" eaLnBrk="1" latinLnBrk="0" hangingPunct="1">
      <a:defRPr sz="2200" kern="1200">
        <a:solidFill>
          <a:schemeClr val="tx1"/>
        </a:solidFill>
        <a:latin typeface="Times" panose="02020603050405020304" pitchFamily="18" charset="0"/>
        <a:ea typeface="MS PGothic" panose="020B0600070205080204" pitchFamily="34" charset="-128"/>
        <a:cs typeface="+mn-cs"/>
      </a:defRPr>
    </a:lvl8pPr>
    <a:lvl9pPr marL="3657600" algn="l" defTabSz="914400" rtl="0" eaLnBrk="1" latinLnBrk="0" hangingPunct="1">
      <a:defRPr sz="2200" kern="1200">
        <a:solidFill>
          <a:schemeClr val="tx1"/>
        </a:solidFill>
        <a:latin typeface="Times"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4BBB8"/>
    <a:srgbClr val="A678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A180AD-2255-3CCE-0953-FF54EB50CBB4}" v="515" dt="2025-06-13T20:10:16.936"/>
  </p1510:revLst>
</p1510:revInfo>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06" autoAdjust="0"/>
    <p:restoredTop sz="94660"/>
  </p:normalViewPr>
  <p:slideViewPr>
    <p:cSldViewPr snapToGrid="0">
      <p:cViewPr varScale="1">
        <p:scale>
          <a:sx n="115" d="100"/>
          <a:sy n="115" d="100"/>
        </p:scale>
        <p:origin x="162" y="120"/>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3172" tIns="46587" rIns="93172" bIns="46587" rtlCol="0"/>
          <a:lstStyle>
            <a:lvl1pPr algn="r">
              <a:defRPr sz="1200"/>
            </a:lvl1pPr>
          </a:lstStyle>
          <a:p>
            <a:fld id="{EC171F35-8C2D-4430-B14A-D4F6F5B7178D}" type="datetimeFigureOut">
              <a:rPr lang="en-US" smtClean="0"/>
              <a:t>7/9/2025</a:t>
            </a:fld>
            <a:endParaRPr lang="en-US" dirty="0"/>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2" tIns="46587" rIns="93172"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2982119" cy="466433"/>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9"/>
            <a:ext cx="2982119" cy="466433"/>
          </a:xfrm>
          <a:prstGeom prst="rect">
            <a:avLst/>
          </a:prstGeom>
        </p:spPr>
        <p:txBody>
          <a:bodyPr vert="horz" lIns="93172" tIns="46587" rIns="93172" bIns="46587" rtlCol="0" anchor="b"/>
          <a:lstStyle>
            <a:lvl1pPr algn="r">
              <a:defRPr sz="1200"/>
            </a:lvl1pPr>
          </a:lstStyle>
          <a:p>
            <a:fld id="{216323A6-D534-40D3-AEC7-A5A2A5D7AAF7}" type="slidenum">
              <a:rPr lang="en-US" smtClean="0"/>
              <a:t>‹#›</a:t>
            </a:fld>
            <a:endParaRPr lang="en-US" dirty="0"/>
          </a:p>
        </p:txBody>
      </p:sp>
    </p:spTree>
    <p:extLst>
      <p:ext uri="{BB962C8B-B14F-4D97-AF65-F5344CB8AC3E}">
        <p14:creationId xmlns:p14="http://schemas.microsoft.com/office/powerpoint/2010/main" val="2575421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4C5132-0FA9-F94D-AAED-0B149E744B89}" type="slidenum">
              <a:rPr lang="en-US" smtClean="0"/>
              <a:t>1</a:t>
            </a:fld>
            <a:endParaRPr lang="en-US"/>
          </a:p>
        </p:txBody>
      </p:sp>
    </p:spTree>
    <p:extLst>
      <p:ext uri="{BB962C8B-B14F-4D97-AF65-F5344CB8AC3E}">
        <p14:creationId xmlns:p14="http://schemas.microsoft.com/office/powerpoint/2010/main" val="1903951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777" name="Rectangle 33"/>
          <p:cNvSpPr>
            <a:spLocks noGrp="1" noChangeArrowheads="1"/>
          </p:cNvSpPr>
          <p:nvPr>
            <p:ph type="ctrTitle"/>
          </p:nvPr>
        </p:nvSpPr>
        <p:spPr>
          <a:xfrm>
            <a:off x="1037246" y="1463960"/>
            <a:ext cx="9201665" cy="3019288"/>
          </a:xfrm>
          <a:prstGeom prst="rect">
            <a:avLst/>
          </a:prstGeom>
        </p:spPr>
        <p:txBody>
          <a:bodyPr lIns="0" tIns="182880" rIns="0" bIns="91440" anchor="b" anchorCtr="0"/>
          <a:lstStyle>
            <a:lvl1pPr>
              <a:defRPr sz="6600" baseline="0">
                <a:solidFill>
                  <a:schemeClr val="accent1"/>
                </a:solidFill>
              </a:defRPr>
            </a:lvl1pPr>
          </a:lstStyle>
          <a:p>
            <a:r>
              <a:rPr lang="en-US"/>
              <a:t>Click to edit Master title style</a:t>
            </a:r>
            <a:endParaRPr lang="en-US" dirty="0"/>
          </a:p>
        </p:txBody>
      </p:sp>
      <p:sp>
        <p:nvSpPr>
          <p:cNvPr id="31778" name="Rectangle 34"/>
          <p:cNvSpPr>
            <a:spLocks noGrp="1" noChangeArrowheads="1"/>
          </p:cNvSpPr>
          <p:nvPr>
            <p:ph type="subTitle" idx="1"/>
          </p:nvPr>
        </p:nvSpPr>
        <p:spPr>
          <a:xfrm>
            <a:off x="1096433" y="4740698"/>
            <a:ext cx="9144847" cy="1819922"/>
          </a:xfrm>
          <a:prstGeom prst="rect">
            <a:avLst/>
          </a:prstGeom>
        </p:spPr>
        <p:txBody>
          <a:bodyPr tIns="182880">
            <a:normAutofit/>
          </a:bodyPr>
          <a:lstStyle>
            <a:lvl1pPr marL="0" indent="0">
              <a:spcBef>
                <a:spcPct val="0"/>
              </a:spcBef>
              <a:spcAft>
                <a:spcPct val="0"/>
              </a:spcAft>
              <a:buFont typeface="Wingdings" pitchFamily="2" charset="2"/>
              <a:buNone/>
              <a:defRPr sz="2000" b="0" baseline="0">
                <a:solidFill>
                  <a:srgbClr val="5F6A72"/>
                </a:solidFill>
              </a:defRPr>
            </a:lvl1pPr>
          </a:lstStyle>
          <a:p>
            <a:r>
              <a:rPr lang="en-US"/>
              <a:t>Click to edit Master subtitle style</a:t>
            </a:r>
            <a:endParaRPr lang="en-US" dirty="0"/>
          </a:p>
        </p:txBody>
      </p:sp>
    </p:spTree>
    <p:extLst>
      <p:ext uri="{BB962C8B-B14F-4D97-AF65-F5344CB8AC3E}">
        <p14:creationId xmlns:p14="http://schemas.microsoft.com/office/powerpoint/2010/main" val="3215940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verflow Content - High Lin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11741" y="1121431"/>
            <a:ext cx="10989909" cy="16619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616618" y="391099"/>
            <a:ext cx="10985033" cy="415498"/>
          </a:xfrm>
          <a:prstGeom prst="rect">
            <a:avLst/>
          </a:prstGeo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04895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rg Chart Canvas">
    <p:spTree>
      <p:nvGrpSpPr>
        <p:cNvPr id="1" name=""/>
        <p:cNvGrpSpPr/>
        <p:nvPr/>
      </p:nvGrpSpPr>
      <p:grpSpPr>
        <a:xfrm>
          <a:off x="0" y="0"/>
          <a:ext cx="0" cy="0"/>
          <a:chOff x="0" y="0"/>
          <a:chExt cx="0" cy="0"/>
        </a:xfrm>
      </p:grpSpPr>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616618" y="391099"/>
            <a:ext cx="10985033" cy="415498"/>
          </a:xfrm>
          <a:prstGeom prst="rect">
            <a:avLst/>
          </a:prstGeo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39143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with No Line">
    <p:spTree>
      <p:nvGrpSpPr>
        <p:cNvPr id="1" name=""/>
        <p:cNvGrpSpPr/>
        <p:nvPr/>
      </p:nvGrpSpPr>
      <p:grpSpPr>
        <a:xfrm>
          <a:off x="0" y="0"/>
          <a:ext cx="0" cy="0"/>
          <a:chOff x="0" y="0"/>
          <a:chExt cx="0" cy="0"/>
        </a:xfrm>
      </p:grpSpPr>
      <p:sp>
        <p:nvSpPr>
          <p:cNvPr id="5" name="Title 4"/>
          <p:cNvSpPr>
            <a:spLocks noGrp="1"/>
          </p:cNvSpPr>
          <p:nvPr>
            <p:ph type="title"/>
          </p:nvPr>
        </p:nvSpPr>
        <p:spPr>
          <a:xfrm>
            <a:off x="616618" y="717066"/>
            <a:ext cx="10985033" cy="5539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99017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894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GRID SAMPLE">
    <p:spTree>
      <p:nvGrpSpPr>
        <p:cNvPr id="1" name=""/>
        <p:cNvGrpSpPr/>
        <p:nvPr/>
      </p:nvGrpSpPr>
      <p:grpSpPr>
        <a:xfrm>
          <a:off x="0" y="0"/>
          <a:ext cx="0" cy="0"/>
          <a:chOff x="0" y="0"/>
          <a:chExt cx="0" cy="0"/>
        </a:xfrm>
      </p:grpSpPr>
      <p:grpSp>
        <p:nvGrpSpPr>
          <p:cNvPr id="2" name="Boeing 12 column grid"/>
          <p:cNvGrpSpPr>
            <a:grpSpLocks/>
          </p:cNvGrpSpPr>
          <p:nvPr/>
        </p:nvGrpSpPr>
        <p:grpSpPr bwMode="auto">
          <a:xfrm>
            <a:off x="0" y="455613"/>
            <a:ext cx="12192000" cy="5959475"/>
            <a:chOff x="-3" y="456356"/>
            <a:chExt cx="9144011" cy="5958732"/>
          </a:xfrm>
        </p:grpSpPr>
        <p:cxnSp>
          <p:nvCxnSpPr>
            <p:cNvPr id="3" name="Straight Connector 2"/>
            <p:cNvCxnSpPr/>
            <p:nvPr/>
          </p:nvCxnSpPr>
          <p:spPr>
            <a:xfrm>
              <a:off x="471486" y="996039"/>
              <a:ext cx="8212147" cy="0"/>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4" name="Straight Connector 3"/>
            <p:cNvCxnSpPr/>
            <p:nvPr/>
          </p:nvCxnSpPr>
          <p:spPr>
            <a:xfrm>
              <a:off x="471486" y="1291277"/>
              <a:ext cx="8212147" cy="0"/>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5" name="Straight Connector 4"/>
            <p:cNvCxnSpPr/>
            <p:nvPr/>
          </p:nvCxnSpPr>
          <p:spPr>
            <a:xfrm>
              <a:off x="471486" y="2137308"/>
              <a:ext cx="8212147" cy="0"/>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5"/>
            <p:cNvCxnSpPr/>
            <p:nvPr/>
          </p:nvCxnSpPr>
          <p:spPr>
            <a:xfrm>
              <a:off x="471486" y="2432547"/>
              <a:ext cx="8212147" cy="0"/>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p:cNvCxnSpPr/>
            <p:nvPr/>
          </p:nvCxnSpPr>
          <p:spPr>
            <a:xfrm>
              <a:off x="471486" y="3288103"/>
              <a:ext cx="8212147" cy="0"/>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p:cNvCxnSpPr/>
            <p:nvPr/>
          </p:nvCxnSpPr>
          <p:spPr>
            <a:xfrm>
              <a:off x="471486" y="3583341"/>
              <a:ext cx="8212147" cy="0"/>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9" name="Straight Connector 8"/>
            <p:cNvCxnSpPr/>
            <p:nvPr/>
          </p:nvCxnSpPr>
          <p:spPr>
            <a:xfrm>
              <a:off x="471486" y="4424611"/>
              <a:ext cx="8212147" cy="0"/>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p:cNvCxnSpPr/>
            <p:nvPr/>
          </p:nvCxnSpPr>
          <p:spPr>
            <a:xfrm>
              <a:off x="471486" y="4719849"/>
              <a:ext cx="8212147" cy="0"/>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471486" y="5567469"/>
              <a:ext cx="8212147" cy="0"/>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p:cNvCxnSpPr/>
            <p:nvPr/>
          </p:nvCxnSpPr>
          <p:spPr>
            <a:xfrm>
              <a:off x="471486" y="5862707"/>
              <a:ext cx="8212147" cy="0"/>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13" name="Rectangle 12"/>
            <p:cNvSpPr/>
            <p:nvPr/>
          </p:nvSpPr>
          <p:spPr>
            <a:xfrm>
              <a:off x="463548" y="456356"/>
              <a:ext cx="8223260" cy="5944446"/>
            </a:xfrm>
            <a:prstGeom prst="rect">
              <a:avLst/>
            </a:prstGeom>
            <a:noFill/>
            <a:ln w="6350">
              <a:solidFill>
                <a:schemeClr val="accent1">
                  <a:lumMod val="20000"/>
                  <a:lumOff val="8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dirty="0"/>
            </a:p>
          </p:txBody>
        </p:sp>
        <p:cxnSp>
          <p:nvCxnSpPr>
            <p:cNvPr id="14" name="Straight Connector 13"/>
            <p:cNvCxnSpPr/>
            <p:nvPr/>
          </p:nvCxnSpPr>
          <p:spPr>
            <a:xfrm>
              <a:off x="471486" y="1143657"/>
              <a:ext cx="8212147" cy="0"/>
            </a:xfrm>
            <a:prstGeom prst="line">
              <a:avLst/>
            </a:prstGeom>
            <a:noFill/>
            <a:ln w="6350">
              <a:solidFill>
                <a:schemeClr val="accent1">
                  <a:lumMod val="20000"/>
                  <a:lumOff val="80000"/>
                </a:schemeClr>
              </a:solidFill>
              <a:prstDash val="lgDash"/>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p:cNvCxnSpPr/>
            <p:nvPr/>
          </p:nvCxnSpPr>
          <p:spPr>
            <a:xfrm>
              <a:off x="-3" y="2284928"/>
              <a:ext cx="9144011" cy="0"/>
            </a:xfrm>
            <a:prstGeom prst="line">
              <a:avLst/>
            </a:prstGeom>
            <a:noFill/>
            <a:ln w="190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a:off x="-3" y="3429372"/>
              <a:ext cx="9144011" cy="6349"/>
            </a:xfrm>
            <a:prstGeom prst="line">
              <a:avLst/>
            </a:prstGeom>
            <a:noFill/>
            <a:ln w="6350">
              <a:solidFill>
                <a:schemeClr val="accent1">
                  <a:lumMod val="20000"/>
                  <a:lumOff val="8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a:off x="-3" y="4572230"/>
              <a:ext cx="9144011" cy="0"/>
            </a:xfrm>
            <a:prstGeom prst="line">
              <a:avLst/>
            </a:prstGeom>
            <a:noFill/>
            <a:ln w="190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p:cNvCxnSpPr/>
            <p:nvPr/>
          </p:nvCxnSpPr>
          <p:spPr>
            <a:xfrm>
              <a:off x="471486" y="5715087"/>
              <a:ext cx="8212147" cy="0"/>
            </a:xfrm>
            <a:prstGeom prst="line">
              <a:avLst/>
            </a:prstGeom>
            <a:noFill/>
            <a:ln w="6350">
              <a:solidFill>
                <a:schemeClr val="accent1">
                  <a:lumMod val="20000"/>
                  <a:lumOff val="80000"/>
                </a:schemeClr>
              </a:solidFill>
              <a:prstDash val="lgDash"/>
            </a:ln>
          </p:spPr>
          <p:style>
            <a:lnRef idx="2">
              <a:schemeClr val="accent1">
                <a:shade val="50000"/>
              </a:schemeClr>
            </a:lnRef>
            <a:fillRef idx="1">
              <a:schemeClr val="accent1"/>
            </a:fillRef>
            <a:effectRef idx="0">
              <a:schemeClr val="accent1"/>
            </a:effectRef>
            <a:fontRef idx="minor">
              <a:schemeClr val="lt1"/>
            </a:fontRef>
          </p:style>
        </p:cxnSp>
        <p:grpSp>
          <p:nvGrpSpPr>
            <p:cNvPr id="19" name="Group 23"/>
            <p:cNvGrpSpPr>
              <a:grpSpLocks/>
            </p:cNvGrpSpPr>
            <p:nvPr/>
          </p:nvGrpSpPr>
          <p:grpSpPr bwMode="auto">
            <a:xfrm>
              <a:off x="1001862" y="457200"/>
              <a:ext cx="7135564" cy="5957888"/>
              <a:chOff x="1001862" y="0"/>
              <a:chExt cx="7135564" cy="6858000"/>
            </a:xfrm>
          </p:grpSpPr>
          <p:cxnSp>
            <p:nvCxnSpPr>
              <p:cNvPr id="20" name="Straight Connector 19"/>
              <p:cNvCxnSpPr/>
              <p:nvPr/>
            </p:nvCxnSpPr>
            <p:spPr>
              <a:xfrm>
                <a:off x="4570416" y="855"/>
                <a:ext cx="0" cy="6857145"/>
              </a:xfrm>
              <a:prstGeom prst="line">
                <a:avLst/>
              </a:prstGeom>
              <a:noFill/>
              <a:ln w="6350">
                <a:solidFill>
                  <a:schemeClr val="accent1">
                    <a:lumMod val="20000"/>
                    <a:lumOff val="8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p:cNvCxnSpPr/>
              <p:nvPr/>
            </p:nvCxnSpPr>
            <p:spPr>
              <a:xfrm>
                <a:off x="1001711"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15"/>
              <p:cNvCxnSpPr/>
              <p:nvPr/>
            </p:nvCxnSpPr>
            <p:spPr>
              <a:xfrm>
                <a:off x="1154111"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1700212"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p:cNvCxnSpPr/>
              <p:nvPr/>
            </p:nvCxnSpPr>
            <p:spPr>
              <a:xfrm>
                <a:off x="1852612"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p:cNvCxnSpPr/>
              <p:nvPr/>
            </p:nvCxnSpPr>
            <p:spPr>
              <a:xfrm>
                <a:off x="2392363"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p:nvPr/>
            </p:nvCxnSpPr>
            <p:spPr>
              <a:xfrm>
                <a:off x="5338766"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a:off x="2551113"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a:off x="3095626"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p:nvPr/>
            </p:nvCxnSpPr>
            <p:spPr>
              <a:xfrm>
                <a:off x="3249614"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p:nvPr/>
            </p:nvCxnSpPr>
            <p:spPr>
              <a:xfrm>
                <a:off x="3795715"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a:off x="3943352"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p:cNvCxnSpPr/>
              <p:nvPr/>
            </p:nvCxnSpPr>
            <p:spPr>
              <a:xfrm>
                <a:off x="4494215"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33" name="Straight Connector 32"/>
              <p:cNvCxnSpPr/>
              <p:nvPr/>
            </p:nvCxnSpPr>
            <p:spPr>
              <a:xfrm>
                <a:off x="4641853"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p:cNvCxnSpPr/>
              <p:nvPr/>
            </p:nvCxnSpPr>
            <p:spPr>
              <a:xfrm>
                <a:off x="5191128"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35" name="Straight Connector 34"/>
              <p:cNvCxnSpPr/>
              <p:nvPr/>
            </p:nvCxnSpPr>
            <p:spPr>
              <a:xfrm>
                <a:off x="8137532"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p:cNvCxnSpPr/>
              <p:nvPr/>
            </p:nvCxnSpPr>
            <p:spPr>
              <a:xfrm>
                <a:off x="5884867"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p:cNvCxnSpPr/>
              <p:nvPr/>
            </p:nvCxnSpPr>
            <p:spPr>
              <a:xfrm>
                <a:off x="6043617"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37"/>
              <p:cNvCxnSpPr/>
              <p:nvPr/>
            </p:nvCxnSpPr>
            <p:spPr>
              <a:xfrm>
                <a:off x="6589718"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p:cNvCxnSpPr/>
              <p:nvPr/>
            </p:nvCxnSpPr>
            <p:spPr>
              <a:xfrm>
                <a:off x="6737355"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p:cNvCxnSpPr/>
              <p:nvPr/>
            </p:nvCxnSpPr>
            <p:spPr>
              <a:xfrm>
                <a:off x="7288219"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40"/>
              <p:cNvCxnSpPr/>
              <p:nvPr/>
            </p:nvCxnSpPr>
            <p:spPr>
              <a:xfrm>
                <a:off x="7435856"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p:cNvCxnSpPr/>
              <p:nvPr/>
            </p:nvCxnSpPr>
            <p:spPr>
              <a:xfrm>
                <a:off x="7985132" y="855"/>
                <a:ext cx="0" cy="6857145"/>
              </a:xfrm>
              <a:prstGeom prst="line">
                <a:avLst/>
              </a:prstGeom>
              <a:noFill/>
              <a:ln w="635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sp>
        <p:nvSpPr>
          <p:cNvPr id="43" name="Rectangle 60"/>
          <p:cNvSpPr>
            <a:spLocks noGrp="1" noChangeArrowheads="1"/>
          </p:cNvSpPr>
          <p:nvPr>
            <p:ph type="sldNum" sz="quarter" idx="10"/>
          </p:nvPr>
        </p:nvSpPr>
        <p:spPr>
          <a:xfrm>
            <a:off x="9260417" y="6588125"/>
            <a:ext cx="2377016" cy="190500"/>
          </a:xfrm>
          <a:prstGeom prst="rect">
            <a:avLst/>
          </a:prstGeom>
        </p:spPr>
        <p:txBody>
          <a:bodyPr vert="horz" wrap="square" lIns="91440" tIns="45720" rIns="91440" bIns="45720" numCol="1" anchor="t" anchorCtr="0" compatLnSpc="1">
            <a:prstTxWarp prst="textNoShape">
              <a:avLst/>
            </a:prstTxWarp>
          </a:bodyPr>
          <a:lstStyle>
            <a:lvl1pPr algn="ctr" eaLnBrk="0" hangingPunct="0">
              <a:defRPr/>
            </a:lvl1pPr>
          </a:lstStyle>
          <a:p>
            <a:fld id="{65924639-668E-4C61-A2F4-E34C3B958CA9}" type="slidenum">
              <a:rPr lang="en-US" smtClean="0"/>
              <a:t>‹#›</a:t>
            </a:fld>
            <a:endParaRPr lang="en-US" dirty="0"/>
          </a:p>
        </p:txBody>
      </p:sp>
    </p:spTree>
    <p:extLst>
      <p:ext uri="{BB962C8B-B14F-4D97-AF65-F5344CB8AC3E}">
        <p14:creationId xmlns:p14="http://schemas.microsoft.com/office/powerpoint/2010/main" val="705468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Org Chart Canvas">
    <p:spTree>
      <p:nvGrpSpPr>
        <p:cNvPr id="1" name=""/>
        <p:cNvGrpSpPr/>
        <p:nvPr/>
      </p:nvGrpSpPr>
      <p:grpSpPr>
        <a:xfrm>
          <a:off x="0" y="0"/>
          <a:ext cx="0" cy="0"/>
          <a:chOff x="0" y="0"/>
          <a:chExt cx="0" cy="0"/>
        </a:xfrm>
      </p:grpSpPr>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616618" y="391099"/>
            <a:ext cx="10985033" cy="415498"/>
          </a:xfrm>
          <a:prstGeom prst="rect">
            <a:avLst/>
          </a:prstGeo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96114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488B2D-85D0-BB43-B0C7-F9D4867A7382}"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B1035-0886-8B48-BF79-34231771C7CA}" type="slidenum">
              <a:rPr lang="en-US" smtClean="0"/>
              <a:t>‹#›</a:t>
            </a:fld>
            <a:endParaRPr lang="en-US"/>
          </a:p>
        </p:txBody>
      </p:sp>
    </p:spTree>
    <p:extLst>
      <p:ext uri="{BB962C8B-B14F-4D97-AF65-F5344CB8AC3E}">
        <p14:creationId xmlns:p14="http://schemas.microsoft.com/office/powerpoint/2010/main" val="3747545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3A488B2D-85D0-BB43-B0C7-F9D4867A7382}" type="datetimeFigureOut">
              <a:rPr lang="en-US" smtClean="0"/>
              <a:t>7/9/2025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4CB1035-0886-8B48-BF79-34231771C7CA}" type="slidenum">
              <a:rPr lang="en-US" smtClean="0"/>
              <a:t>‹#›</a:t>
            </a:fld>
            <a:endParaRPr lang="en-US"/>
          </a:p>
        </p:txBody>
      </p:sp>
    </p:spTree>
    <p:extLst>
      <p:ext uri="{BB962C8B-B14F-4D97-AF65-F5344CB8AC3E}">
        <p14:creationId xmlns:p14="http://schemas.microsoft.com/office/powerpoint/2010/main" val="1191072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Breaker">
    <p:spTree>
      <p:nvGrpSpPr>
        <p:cNvPr id="1" name=""/>
        <p:cNvGrpSpPr/>
        <p:nvPr/>
      </p:nvGrpSpPr>
      <p:grpSpPr>
        <a:xfrm>
          <a:off x="0" y="0"/>
          <a:ext cx="0" cy="0"/>
          <a:chOff x="0" y="0"/>
          <a:chExt cx="0" cy="0"/>
        </a:xfrm>
      </p:grpSpPr>
      <p:grpSp>
        <p:nvGrpSpPr>
          <p:cNvPr id="4" name="Group 5"/>
          <p:cNvGrpSpPr>
            <a:grpSpLocks/>
          </p:cNvGrpSpPr>
          <p:nvPr/>
        </p:nvGrpSpPr>
        <p:grpSpPr bwMode="auto">
          <a:xfrm rot="5400000">
            <a:off x="-1839383" y="2923117"/>
            <a:ext cx="5930900" cy="84667"/>
            <a:chOff x="5243250" y="1293345"/>
            <a:chExt cx="3711700" cy="270236"/>
          </a:xfrm>
        </p:grpSpPr>
        <p:sp>
          <p:nvSpPr>
            <p:cNvPr id="5" name="Rectangle 6"/>
            <p:cNvSpPr>
              <a:spLocks noChangeArrowheads="1"/>
            </p:cNvSpPr>
            <p:nvPr/>
          </p:nvSpPr>
          <p:spPr bwMode="auto">
            <a:xfrm>
              <a:off x="7753118" y="1293345"/>
              <a:ext cx="1201832" cy="270219"/>
            </a:xfrm>
            <a:prstGeom prst="rect">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lvl1pPr defTabSz="820738" eaLnBrk="0" hangingPunct="0">
                <a:defRPr sz="2200">
                  <a:solidFill>
                    <a:schemeClr val="tx1"/>
                  </a:solidFill>
                  <a:latin typeface="Times" panose="02020603050405020304" pitchFamily="18" charset="0"/>
                  <a:ea typeface="MS PGothic" panose="020B0600070205080204" pitchFamily="34" charset="-128"/>
                </a:defRPr>
              </a:lvl1pPr>
              <a:lvl2pPr marL="742950" indent="-285750" defTabSz="820738" eaLnBrk="0" hangingPunct="0">
                <a:defRPr sz="2200">
                  <a:solidFill>
                    <a:schemeClr val="tx1"/>
                  </a:solidFill>
                  <a:latin typeface="Times" panose="02020603050405020304" pitchFamily="18" charset="0"/>
                  <a:ea typeface="MS PGothic" panose="020B0600070205080204" pitchFamily="34" charset="-128"/>
                </a:defRPr>
              </a:lvl2pPr>
              <a:lvl3pPr marL="1143000" indent="-228600" defTabSz="820738" eaLnBrk="0" hangingPunct="0">
                <a:defRPr sz="2200">
                  <a:solidFill>
                    <a:schemeClr val="tx1"/>
                  </a:solidFill>
                  <a:latin typeface="Times" panose="02020603050405020304" pitchFamily="18" charset="0"/>
                  <a:ea typeface="MS PGothic" panose="020B0600070205080204" pitchFamily="34" charset="-128"/>
                </a:defRPr>
              </a:lvl3pPr>
              <a:lvl4pPr marL="1600200" indent="-228600" defTabSz="820738" eaLnBrk="0" hangingPunct="0">
                <a:defRPr sz="2200">
                  <a:solidFill>
                    <a:schemeClr val="tx1"/>
                  </a:solidFill>
                  <a:latin typeface="Times" panose="02020603050405020304" pitchFamily="18" charset="0"/>
                  <a:ea typeface="MS PGothic" panose="020B0600070205080204" pitchFamily="34" charset="-128"/>
                </a:defRPr>
              </a:lvl4pPr>
              <a:lvl5pPr marL="2057400" indent="-228600" defTabSz="820738" eaLnBrk="0" hangingPunct="0">
                <a:defRPr sz="2200">
                  <a:solidFill>
                    <a:schemeClr val="tx1"/>
                  </a:solidFill>
                  <a:latin typeface="Times" panose="02020603050405020304" pitchFamily="18" charset="0"/>
                  <a:ea typeface="MS PGothic" panose="020B0600070205080204" pitchFamily="34" charset="-128"/>
                </a:defRPr>
              </a:lvl5pPr>
              <a:lvl6pPr marL="2514600" indent="-228600" defTabSz="820738" eaLnBrk="0" fontAlgn="base" hangingPunct="0">
                <a:spcBef>
                  <a:spcPct val="0"/>
                </a:spcBef>
                <a:spcAft>
                  <a:spcPct val="0"/>
                </a:spcAft>
                <a:defRPr sz="2200">
                  <a:solidFill>
                    <a:schemeClr val="tx1"/>
                  </a:solidFill>
                  <a:latin typeface="Times" panose="02020603050405020304" pitchFamily="18" charset="0"/>
                  <a:ea typeface="MS PGothic" panose="020B0600070205080204" pitchFamily="34" charset="-128"/>
                </a:defRPr>
              </a:lvl6pPr>
              <a:lvl7pPr marL="2971800" indent="-228600" defTabSz="820738" eaLnBrk="0" fontAlgn="base" hangingPunct="0">
                <a:spcBef>
                  <a:spcPct val="0"/>
                </a:spcBef>
                <a:spcAft>
                  <a:spcPct val="0"/>
                </a:spcAft>
                <a:defRPr sz="2200">
                  <a:solidFill>
                    <a:schemeClr val="tx1"/>
                  </a:solidFill>
                  <a:latin typeface="Times" panose="02020603050405020304" pitchFamily="18" charset="0"/>
                  <a:ea typeface="MS PGothic" panose="020B0600070205080204" pitchFamily="34" charset="-128"/>
                </a:defRPr>
              </a:lvl7pPr>
              <a:lvl8pPr marL="3429000" indent="-228600" defTabSz="820738" eaLnBrk="0" fontAlgn="base" hangingPunct="0">
                <a:spcBef>
                  <a:spcPct val="0"/>
                </a:spcBef>
                <a:spcAft>
                  <a:spcPct val="0"/>
                </a:spcAft>
                <a:defRPr sz="2200">
                  <a:solidFill>
                    <a:schemeClr val="tx1"/>
                  </a:solidFill>
                  <a:latin typeface="Times" panose="02020603050405020304" pitchFamily="18" charset="0"/>
                  <a:ea typeface="MS PGothic" panose="020B0600070205080204" pitchFamily="34" charset="-128"/>
                </a:defRPr>
              </a:lvl8pPr>
              <a:lvl9pPr marL="3886200" indent="-228600" defTabSz="820738" eaLnBrk="0" fontAlgn="base" hangingPunct="0">
                <a:spcBef>
                  <a:spcPct val="0"/>
                </a:spcBef>
                <a:spcAft>
                  <a:spcPct val="0"/>
                </a:spcAft>
                <a:defRPr sz="2200">
                  <a:solidFill>
                    <a:schemeClr val="tx1"/>
                  </a:solidFill>
                  <a:latin typeface="Times" panose="02020603050405020304" pitchFamily="18" charset="0"/>
                  <a:ea typeface="MS PGothic" panose="020B0600070205080204" pitchFamily="34" charset="-128"/>
                </a:defRPr>
              </a:lvl9pPr>
            </a:lstStyle>
            <a:p>
              <a:pPr algn="ctr"/>
              <a:endParaRPr lang="en-US" altLang="en-US" sz="2200" dirty="0"/>
            </a:p>
          </p:txBody>
        </p:sp>
        <p:sp>
          <p:nvSpPr>
            <p:cNvPr id="6" name="Rectangle 5"/>
            <p:cNvSpPr/>
            <p:nvPr/>
          </p:nvSpPr>
          <p:spPr bwMode="auto">
            <a:xfrm flipH="1">
              <a:off x="7530277" y="1333880"/>
              <a:ext cx="182803" cy="270236"/>
            </a:xfrm>
            <a:prstGeom prst="rect">
              <a:avLst/>
            </a:prstGeom>
            <a:solidFill>
              <a:schemeClr val="accent5"/>
            </a:solidFill>
            <a:ln w="12700" cap="flat" cmpd="sng" algn="ctr">
              <a:noFill/>
              <a:prstDash val="solid"/>
              <a:round/>
              <a:headEnd type="none" w="med" len="med"/>
              <a:tailEnd type="none" w="med" len="med"/>
            </a:ln>
            <a:effectLst/>
          </p:spPr>
          <p:txBody>
            <a:bodyPr wrap="none" anchor="ctr"/>
            <a:lstStyle/>
            <a:p>
              <a:pPr algn="ctr" defTabSz="820738" eaLnBrk="0" hangingPunct="0">
                <a:defRPr/>
              </a:pPr>
              <a:endParaRPr lang="en-US" sz="1800" dirty="0">
                <a:ea typeface="+mn-ea"/>
              </a:endParaRPr>
            </a:p>
          </p:txBody>
        </p:sp>
        <p:sp>
          <p:nvSpPr>
            <p:cNvPr id="7" name="Rectangle 6"/>
            <p:cNvSpPr/>
            <p:nvPr/>
          </p:nvSpPr>
          <p:spPr bwMode="auto">
            <a:xfrm>
              <a:off x="5244244" y="1381172"/>
              <a:ext cx="2043620" cy="270236"/>
            </a:xfrm>
            <a:prstGeom prst="rect">
              <a:avLst/>
            </a:prstGeom>
            <a:solidFill>
              <a:schemeClr val="accent4"/>
            </a:solidFill>
            <a:ln w="12700" cap="flat" cmpd="sng" algn="ctr">
              <a:noFill/>
              <a:prstDash val="solid"/>
              <a:round/>
              <a:headEnd type="none" w="med" len="med"/>
              <a:tailEnd type="none" w="med" len="med"/>
            </a:ln>
            <a:effectLst/>
          </p:spPr>
          <p:txBody>
            <a:bodyPr wrap="none" anchor="ctr"/>
            <a:lstStyle/>
            <a:p>
              <a:pPr algn="ctr" defTabSz="820738" eaLnBrk="0" hangingPunct="0">
                <a:defRPr/>
              </a:pPr>
              <a:r>
                <a:rPr lang="en-US" sz="1800" dirty="0">
                  <a:ea typeface="+mn-ea"/>
                </a:rPr>
                <a:t>  </a:t>
              </a:r>
            </a:p>
          </p:txBody>
        </p:sp>
        <p:sp>
          <p:nvSpPr>
            <p:cNvPr id="8" name="Rectangle 7"/>
            <p:cNvSpPr/>
            <p:nvPr/>
          </p:nvSpPr>
          <p:spPr bwMode="auto">
            <a:xfrm flipH="1">
              <a:off x="7312702" y="1333880"/>
              <a:ext cx="182803" cy="270236"/>
            </a:xfrm>
            <a:prstGeom prst="rect">
              <a:avLst/>
            </a:prstGeom>
            <a:solidFill>
              <a:schemeClr val="accent6"/>
            </a:solidFill>
            <a:ln w="12700" cap="flat" cmpd="sng" algn="ctr">
              <a:noFill/>
              <a:prstDash val="solid"/>
              <a:round/>
              <a:headEnd type="none" w="med" len="med"/>
              <a:tailEnd type="none" w="med" len="med"/>
            </a:ln>
            <a:effectLst/>
          </p:spPr>
          <p:txBody>
            <a:bodyPr wrap="none" anchor="ctr"/>
            <a:lstStyle/>
            <a:p>
              <a:pPr algn="ctr" defTabSz="820738" eaLnBrk="0" hangingPunct="0">
                <a:defRPr/>
              </a:pPr>
              <a:endParaRPr lang="en-US" sz="1800" dirty="0">
                <a:ea typeface="+mn-ea"/>
              </a:endParaRPr>
            </a:p>
          </p:txBody>
        </p:sp>
      </p:grpSp>
      <p:sp>
        <p:nvSpPr>
          <p:cNvPr id="31777" name="Rectangle 33"/>
          <p:cNvSpPr>
            <a:spLocks noGrp="1" noChangeArrowheads="1"/>
          </p:cNvSpPr>
          <p:nvPr>
            <p:ph type="ctrTitle"/>
          </p:nvPr>
        </p:nvSpPr>
        <p:spPr>
          <a:xfrm>
            <a:off x="1550593" y="1967177"/>
            <a:ext cx="8151673" cy="1495794"/>
          </a:xfrm>
          <a:prstGeom prst="rect">
            <a:avLst/>
          </a:prstGeom>
        </p:spPr>
        <p:txBody>
          <a:bodyPr lIns="0" tIns="182880" rIns="0" bIns="91440" anchor="b" anchorCtr="0"/>
          <a:lstStyle>
            <a:lvl1pPr>
              <a:defRPr sz="4400" baseline="0">
                <a:solidFill>
                  <a:schemeClr val="accent4"/>
                </a:solidFill>
              </a:defRPr>
            </a:lvl1pPr>
          </a:lstStyle>
          <a:p>
            <a:r>
              <a:rPr lang="en-US"/>
              <a:t>Click to edit Master title style</a:t>
            </a:r>
            <a:endParaRPr lang="en-US" dirty="0"/>
          </a:p>
        </p:txBody>
      </p:sp>
      <p:sp>
        <p:nvSpPr>
          <p:cNvPr id="31778" name="Rectangle 34"/>
          <p:cNvSpPr>
            <a:spLocks noGrp="1" noChangeArrowheads="1"/>
          </p:cNvSpPr>
          <p:nvPr>
            <p:ph type="subTitle" idx="1"/>
          </p:nvPr>
        </p:nvSpPr>
        <p:spPr>
          <a:xfrm>
            <a:off x="1540040" y="3821233"/>
            <a:ext cx="8162225" cy="1199354"/>
          </a:xfrm>
          <a:prstGeom prst="rect">
            <a:avLst/>
          </a:prstGeom>
        </p:spPr>
        <p:txBody>
          <a:bodyPr tIns="182880">
            <a:normAutofit/>
          </a:bodyPr>
          <a:lstStyle>
            <a:lvl1pPr marL="0" indent="0">
              <a:spcBef>
                <a:spcPct val="0"/>
              </a:spcBef>
              <a:spcAft>
                <a:spcPct val="0"/>
              </a:spcAft>
              <a:buFont typeface="Wingdings" pitchFamily="2" charset="2"/>
              <a:buNone/>
              <a:defRPr sz="2000" b="0" baseline="0">
                <a:solidFill>
                  <a:srgbClr val="5F6A72"/>
                </a:solidFill>
              </a:defRPr>
            </a:lvl1pPr>
          </a:lstStyle>
          <a:p>
            <a:r>
              <a:rPr lang="en-US"/>
              <a:t>Click to edit Master subtitle style</a:t>
            </a:r>
            <a:endParaRPr lang="en-US" dirty="0"/>
          </a:p>
        </p:txBody>
      </p:sp>
    </p:spTree>
    <p:extLst>
      <p:ext uri="{BB962C8B-B14F-4D97-AF65-F5344CB8AC3E}">
        <p14:creationId xmlns:p14="http://schemas.microsoft.com/office/powerpoint/2010/main" val="298660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5316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Open Content">
    <p:spTree>
      <p:nvGrpSpPr>
        <p:cNvPr id="1" name=""/>
        <p:cNvGrpSpPr/>
        <p:nvPr/>
      </p:nvGrpSpPr>
      <p:grpSpPr>
        <a:xfrm>
          <a:off x="0" y="0"/>
          <a:ext cx="0" cy="0"/>
          <a:chOff x="0" y="0"/>
          <a:chExt cx="0" cy="0"/>
        </a:xfrm>
      </p:grpSpPr>
      <p:sp>
        <p:nvSpPr>
          <p:cNvPr id="5" name="Title 4"/>
          <p:cNvSpPr>
            <a:spLocks noGrp="1"/>
          </p:cNvSpPr>
          <p:nvPr>
            <p:ph type="title"/>
          </p:nvPr>
        </p:nvSpPr>
        <p:spPr>
          <a:xfrm>
            <a:off x="1011730" y="2833733"/>
            <a:ext cx="10985033" cy="5539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98353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254" y="1926822"/>
            <a:ext cx="10989909" cy="16619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471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with Right Image">
    <p:spTree>
      <p:nvGrpSpPr>
        <p:cNvPr id="1" name=""/>
        <p:cNvGrpSpPr/>
        <p:nvPr/>
      </p:nvGrpSpPr>
      <p:grpSpPr>
        <a:xfrm>
          <a:off x="0" y="0"/>
          <a:ext cx="0" cy="0"/>
          <a:chOff x="0" y="0"/>
          <a:chExt cx="0" cy="0"/>
        </a:xfrm>
      </p:grpSpPr>
      <p:sp>
        <p:nvSpPr>
          <p:cNvPr id="4" name="Rectangle 3"/>
          <p:cNvSpPr/>
          <p:nvPr/>
        </p:nvSpPr>
        <p:spPr>
          <a:xfrm>
            <a:off x="8125884" y="1870075"/>
            <a:ext cx="3511549" cy="451802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1800" dirty="0"/>
              <a:t>Insert photo or </a:t>
            </a:r>
            <a:br>
              <a:rPr lang="en-US" sz="1800" dirty="0"/>
            </a:br>
            <a:r>
              <a:rPr lang="en-US" sz="1800" dirty="0"/>
              <a:t>call out </a:t>
            </a:r>
          </a:p>
        </p:txBody>
      </p:sp>
      <p:sp>
        <p:nvSpPr>
          <p:cNvPr id="3" name="Content Placeholder 2"/>
          <p:cNvSpPr>
            <a:spLocks noGrp="1"/>
          </p:cNvSpPr>
          <p:nvPr>
            <p:ph idx="1"/>
          </p:nvPr>
        </p:nvSpPr>
        <p:spPr>
          <a:xfrm>
            <a:off x="544008" y="1850622"/>
            <a:ext cx="7253792" cy="16619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120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ne Column with Left Image">
    <p:spTree>
      <p:nvGrpSpPr>
        <p:cNvPr id="1" name=""/>
        <p:cNvGrpSpPr/>
        <p:nvPr/>
      </p:nvGrpSpPr>
      <p:grpSpPr>
        <a:xfrm>
          <a:off x="0" y="0"/>
          <a:ext cx="0" cy="0"/>
          <a:chOff x="0" y="0"/>
          <a:chExt cx="0" cy="0"/>
        </a:xfrm>
      </p:grpSpPr>
      <p:sp>
        <p:nvSpPr>
          <p:cNvPr id="4" name="Rectangle 3"/>
          <p:cNvSpPr/>
          <p:nvPr/>
        </p:nvSpPr>
        <p:spPr>
          <a:xfrm>
            <a:off x="463551" y="1982789"/>
            <a:ext cx="3511549" cy="451802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1800" dirty="0"/>
              <a:t>Insert photo or </a:t>
            </a:r>
            <a:br>
              <a:rPr lang="en-US" sz="1800" dirty="0"/>
            </a:br>
            <a:r>
              <a:rPr lang="en-US" sz="1800" dirty="0"/>
              <a:t>call out </a:t>
            </a:r>
          </a:p>
        </p:txBody>
      </p:sp>
      <p:sp>
        <p:nvSpPr>
          <p:cNvPr id="3" name="Content Placeholder 2"/>
          <p:cNvSpPr>
            <a:spLocks noGrp="1"/>
          </p:cNvSpPr>
          <p:nvPr>
            <p:ph idx="1"/>
          </p:nvPr>
        </p:nvSpPr>
        <p:spPr>
          <a:xfrm>
            <a:off x="4406925" y="1983316"/>
            <a:ext cx="7253792" cy="16619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6078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7285" y="2022474"/>
            <a:ext cx="5389547" cy="276999"/>
          </a:xfrm>
        </p:spPr>
        <p:txBody>
          <a:bodyPr/>
          <a:lstStyle>
            <a:lvl1pPr marL="228600" indent="-228600">
              <a:lnSpc>
                <a:spcPct val="100000"/>
              </a:lnSpc>
              <a:spcAft>
                <a:spcPts val="600"/>
              </a:spcAft>
              <a:buClr>
                <a:schemeClr val="bg1">
                  <a:lumMod val="50000"/>
                </a:schemeClr>
              </a:buClr>
              <a:buFont typeface="Arial" pitchFamily="34" charset="0"/>
              <a:buChar cha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8" name="Content Placeholder 2"/>
          <p:cNvSpPr>
            <a:spLocks noGrp="1"/>
          </p:cNvSpPr>
          <p:nvPr>
            <p:ph sz="half" idx="12"/>
          </p:nvPr>
        </p:nvSpPr>
        <p:spPr>
          <a:xfrm>
            <a:off x="6247887" y="2022474"/>
            <a:ext cx="5389547" cy="276999"/>
          </a:xfrm>
        </p:spPr>
        <p:txBody>
          <a:bodyPr/>
          <a:lstStyle>
            <a:lvl1pPr marL="228600" indent="-228600">
              <a:lnSpc>
                <a:spcPct val="100000"/>
              </a:lnSpc>
              <a:spcAft>
                <a:spcPts val="600"/>
              </a:spcAft>
              <a:buClr>
                <a:schemeClr val="bg1">
                  <a:lumMod val="50000"/>
                </a:schemeClr>
              </a:buClr>
              <a:buFont typeface="Arial" pitchFamily="34" charset="0"/>
              <a:buChar cha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Tree>
    <p:extLst>
      <p:ext uri="{BB962C8B-B14F-4D97-AF65-F5344CB8AC3E}">
        <p14:creationId xmlns:p14="http://schemas.microsoft.com/office/powerpoint/2010/main" val="229945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15" name="Content Placeholder 2"/>
          <p:cNvSpPr>
            <a:spLocks noGrp="1"/>
          </p:cNvSpPr>
          <p:nvPr>
            <p:ph sz="half" idx="1"/>
          </p:nvPr>
        </p:nvSpPr>
        <p:spPr>
          <a:xfrm>
            <a:off x="459408" y="1932515"/>
            <a:ext cx="3502993" cy="276999"/>
          </a:xfrm>
        </p:spPr>
        <p:txBody>
          <a:bodyPr/>
          <a:lstStyle>
            <a:lvl1pPr marL="0" indent="0">
              <a:lnSpc>
                <a:spcPct val="100000"/>
              </a:lnSpc>
              <a:spcBef>
                <a:spcPts val="600"/>
              </a:spcBef>
              <a:spcAft>
                <a:spcPts val="1200"/>
              </a:spcAft>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7" name="Content Placeholder 2"/>
          <p:cNvSpPr>
            <a:spLocks noGrp="1"/>
          </p:cNvSpPr>
          <p:nvPr>
            <p:ph sz="half" idx="13"/>
          </p:nvPr>
        </p:nvSpPr>
        <p:spPr>
          <a:xfrm>
            <a:off x="4282525" y="1932514"/>
            <a:ext cx="3502993" cy="276999"/>
          </a:xfrm>
        </p:spPr>
        <p:txBody>
          <a:bodyPr/>
          <a:lstStyle>
            <a:lvl1pPr marL="0" indent="0">
              <a:lnSpc>
                <a:spcPct val="100000"/>
              </a:lnSpc>
              <a:spcBef>
                <a:spcPts val="600"/>
              </a:spcBef>
              <a:spcAft>
                <a:spcPts val="1200"/>
              </a:spcAft>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8" name="Content Placeholder 2"/>
          <p:cNvSpPr>
            <a:spLocks noGrp="1"/>
          </p:cNvSpPr>
          <p:nvPr>
            <p:ph sz="half" idx="14"/>
          </p:nvPr>
        </p:nvSpPr>
        <p:spPr>
          <a:xfrm>
            <a:off x="8004988" y="1932513"/>
            <a:ext cx="3528661" cy="276999"/>
          </a:xfrm>
        </p:spPr>
        <p:txBody>
          <a:bodyPr/>
          <a:lstStyle>
            <a:lvl1pPr marL="0" indent="0">
              <a:lnSpc>
                <a:spcPct val="100000"/>
              </a:lnSpc>
              <a:spcBef>
                <a:spcPts val="600"/>
              </a:spcBef>
              <a:spcAft>
                <a:spcPts val="1200"/>
              </a:spcAft>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Tree>
    <p:extLst>
      <p:ext uri="{BB962C8B-B14F-4D97-AF65-F5344CB8AC3E}">
        <p14:creationId xmlns:p14="http://schemas.microsoft.com/office/powerpoint/2010/main" val="2586389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1"/>
            <a:ext cx="12192000" cy="129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4"/>
          <p:cNvSpPr>
            <a:spLocks noGrp="1" noChangeArrowheads="1"/>
          </p:cNvSpPr>
          <p:nvPr>
            <p:ph type="body" idx="1"/>
          </p:nvPr>
        </p:nvSpPr>
        <p:spPr bwMode="auto">
          <a:xfrm>
            <a:off x="601134" y="2692401"/>
            <a:ext cx="10989733"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2"/>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6586538"/>
            <a:ext cx="121920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3"/>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99534" y="-227013"/>
            <a:ext cx="2131484" cy="161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84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1020763" rtl="0" eaLnBrk="1" fontAlgn="base" hangingPunct="1">
        <a:lnSpc>
          <a:spcPct val="90000"/>
        </a:lnSpc>
        <a:spcBef>
          <a:spcPct val="0"/>
        </a:spcBef>
        <a:spcAft>
          <a:spcPct val="0"/>
        </a:spcAft>
        <a:defRPr sz="4000">
          <a:solidFill>
            <a:schemeClr val="accent1"/>
          </a:solidFill>
          <a:latin typeface="+mj-lt"/>
          <a:ea typeface="MS PGothic" panose="020B0600070205080204" pitchFamily="34" charset="-128"/>
          <a:cs typeface="ＭＳ Ｐゴシック" charset="0"/>
        </a:defRPr>
      </a:lvl1pPr>
      <a:lvl2pPr algn="l" defTabSz="1020763" rtl="0" eaLnBrk="1" fontAlgn="base" hangingPunct="1">
        <a:lnSpc>
          <a:spcPct val="90000"/>
        </a:lnSpc>
        <a:spcBef>
          <a:spcPct val="0"/>
        </a:spcBef>
        <a:spcAft>
          <a:spcPct val="0"/>
        </a:spcAft>
        <a:defRPr sz="4000">
          <a:solidFill>
            <a:schemeClr val="accent1"/>
          </a:solidFill>
          <a:latin typeface="Arial" charset="0"/>
          <a:ea typeface="MS PGothic" panose="020B0600070205080204" pitchFamily="34" charset="-128"/>
          <a:cs typeface="ＭＳ Ｐゴシック" charset="0"/>
        </a:defRPr>
      </a:lvl2pPr>
      <a:lvl3pPr algn="l" defTabSz="1020763" rtl="0" eaLnBrk="1" fontAlgn="base" hangingPunct="1">
        <a:lnSpc>
          <a:spcPct val="90000"/>
        </a:lnSpc>
        <a:spcBef>
          <a:spcPct val="0"/>
        </a:spcBef>
        <a:spcAft>
          <a:spcPct val="0"/>
        </a:spcAft>
        <a:defRPr sz="4000">
          <a:solidFill>
            <a:schemeClr val="accent1"/>
          </a:solidFill>
          <a:latin typeface="Arial" charset="0"/>
          <a:ea typeface="MS PGothic" panose="020B0600070205080204" pitchFamily="34" charset="-128"/>
          <a:cs typeface="ＭＳ Ｐゴシック" charset="0"/>
        </a:defRPr>
      </a:lvl3pPr>
      <a:lvl4pPr algn="l" defTabSz="1020763" rtl="0" eaLnBrk="1" fontAlgn="base" hangingPunct="1">
        <a:lnSpc>
          <a:spcPct val="90000"/>
        </a:lnSpc>
        <a:spcBef>
          <a:spcPct val="0"/>
        </a:spcBef>
        <a:spcAft>
          <a:spcPct val="0"/>
        </a:spcAft>
        <a:defRPr sz="4000">
          <a:solidFill>
            <a:schemeClr val="accent1"/>
          </a:solidFill>
          <a:latin typeface="Arial" charset="0"/>
          <a:ea typeface="MS PGothic" panose="020B0600070205080204" pitchFamily="34" charset="-128"/>
          <a:cs typeface="ＭＳ Ｐゴシック" charset="0"/>
        </a:defRPr>
      </a:lvl4pPr>
      <a:lvl5pPr algn="l" defTabSz="1020763" rtl="0" eaLnBrk="1" fontAlgn="base" hangingPunct="1">
        <a:lnSpc>
          <a:spcPct val="90000"/>
        </a:lnSpc>
        <a:spcBef>
          <a:spcPct val="0"/>
        </a:spcBef>
        <a:spcAft>
          <a:spcPct val="0"/>
        </a:spcAft>
        <a:defRPr sz="4000">
          <a:solidFill>
            <a:schemeClr val="accent1"/>
          </a:solidFill>
          <a:latin typeface="Arial" charset="0"/>
          <a:ea typeface="MS PGothic" panose="020B0600070205080204" pitchFamily="34" charset="-128"/>
          <a:cs typeface="ＭＳ Ｐゴシック" charset="0"/>
        </a:defRPr>
      </a:lvl5pPr>
      <a:lvl6pPr marL="457200" algn="l" defTabSz="1020763" rtl="0" eaLnBrk="1" fontAlgn="base" hangingPunct="1">
        <a:lnSpc>
          <a:spcPct val="90000"/>
        </a:lnSpc>
        <a:spcBef>
          <a:spcPct val="0"/>
        </a:spcBef>
        <a:spcAft>
          <a:spcPct val="0"/>
        </a:spcAft>
        <a:defRPr sz="3200" b="1">
          <a:solidFill>
            <a:schemeClr val="tx2"/>
          </a:solidFill>
          <a:latin typeface="Arial" charset="0"/>
        </a:defRPr>
      </a:lvl6pPr>
      <a:lvl7pPr marL="914400" algn="l" defTabSz="1020763" rtl="0" eaLnBrk="1" fontAlgn="base" hangingPunct="1">
        <a:lnSpc>
          <a:spcPct val="90000"/>
        </a:lnSpc>
        <a:spcBef>
          <a:spcPct val="0"/>
        </a:spcBef>
        <a:spcAft>
          <a:spcPct val="0"/>
        </a:spcAft>
        <a:defRPr sz="3200" b="1">
          <a:solidFill>
            <a:schemeClr val="tx2"/>
          </a:solidFill>
          <a:latin typeface="Arial" charset="0"/>
        </a:defRPr>
      </a:lvl7pPr>
      <a:lvl8pPr marL="1371600" algn="l" defTabSz="1020763" rtl="0" eaLnBrk="1" fontAlgn="base" hangingPunct="1">
        <a:lnSpc>
          <a:spcPct val="90000"/>
        </a:lnSpc>
        <a:spcBef>
          <a:spcPct val="0"/>
        </a:spcBef>
        <a:spcAft>
          <a:spcPct val="0"/>
        </a:spcAft>
        <a:defRPr sz="3200" b="1">
          <a:solidFill>
            <a:schemeClr val="tx2"/>
          </a:solidFill>
          <a:latin typeface="Arial" charset="0"/>
        </a:defRPr>
      </a:lvl8pPr>
      <a:lvl9pPr marL="1828800" algn="l" defTabSz="1020763" rtl="0" eaLnBrk="1" fontAlgn="base" hangingPunct="1">
        <a:lnSpc>
          <a:spcPct val="90000"/>
        </a:lnSpc>
        <a:spcBef>
          <a:spcPct val="0"/>
        </a:spcBef>
        <a:spcAft>
          <a:spcPct val="0"/>
        </a:spcAft>
        <a:defRPr sz="3200" b="1">
          <a:solidFill>
            <a:schemeClr val="tx2"/>
          </a:solidFill>
          <a:latin typeface="Arial" charset="0"/>
        </a:defRPr>
      </a:lvl9pPr>
    </p:titleStyle>
    <p:bodyStyle>
      <a:lvl1pPr marL="169863" indent="-169863" algn="l" defTabSz="820738" rtl="0" eaLnBrk="1" fontAlgn="base" hangingPunct="1">
        <a:lnSpc>
          <a:spcPct val="90000"/>
        </a:lnSpc>
        <a:spcBef>
          <a:spcPct val="30000"/>
        </a:spcBef>
        <a:spcAft>
          <a:spcPct val="0"/>
        </a:spcAft>
        <a:buClr>
          <a:schemeClr val="tx2"/>
        </a:buClr>
        <a:buFont typeface="Wingdings" panose="05000000000000000000" pitchFamily="2" charset="2"/>
        <a:defRPr sz="2400">
          <a:solidFill>
            <a:srgbClr val="5F6A72"/>
          </a:solidFill>
          <a:latin typeface="+mn-lt"/>
          <a:ea typeface="MS PGothic" panose="020B0600070205080204" pitchFamily="34" charset="-128"/>
          <a:cs typeface="ＭＳ Ｐゴシック" charset="0"/>
        </a:defRPr>
      </a:lvl1pPr>
      <a:lvl2pPr marL="230188" indent="-176213" algn="l" defTabSz="820738" rtl="0" eaLnBrk="1" fontAlgn="base" hangingPunct="1">
        <a:lnSpc>
          <a:spcPct val="90000"/>
        </a:lnSpc>
        <a:spcBef>
          <a:spcPct val="30000"/>
        </a:spcBef>
        <a:spcAft>
          <a:spcPct val="0"/>
        </a:spcAft>
        <a:buClr>
          <a:srgbClr val="5F6A72"/>
        </a:buClr>
        <a:buFont typeface="Arial" panose="020B0604020202020204" pitchFamily="34" charset="0"/>
        <a:buChar char="•"/>
        <a:defRPr>
          <a:solidFill>
            <a:srgbClr val="5F6A72"/>
          </a:solidFill>
          <a:latin typeface="+mn-lt"/>
          <a:ea typeface="MS PGothic" panose="020B0600070205080204" pitchFamily="34" charset="-128"/>
        </a:defRPr>
      </a:lvl2pPr>
      <a:lvl3pPr marL="461963" indent="-177800" algn="l" defTabSz="820738" rtl="0" eaLnBrk="1" fontAlgn="base" hangingPunct="1">
        <a:lnSpc>
          <a:spcPct val="90000"/>
        </a:lnSpc>
        <a:spcBef>
          <a:spcPct val="30000"/>
        </a:spcBef>
        <a:spcAft>
          <a:spcPct val="0"/>
        </a:spcAft>
        <a:buClr>
          <a:srgbClr val="5F6A72"/>
        </a:buClr>
        <a:buFont typeface="Arial" panose="020B0604020202020204" pitchFamily="34" charset="0"/>
        <a:buChar char="•"/>
        <a:defRPr>
          <a:solidFill>
            <a:srgbClr val="5F6A72"/>
          </a:solidFill>
          <a:latin typeface="+mn-lt"/>
          <a:ea typeface="MS PGothic" panose="020B0600070205080204" pitchFamily="34" charset="-128"/>
        </a:defRPr>
      </a:lvl3pPr>
      <a:lvl4pPr marL="792163" indent="-163513" algn="l" defTabSz="820738" rtl="0" eaLnBrk="1" fontAlgn="base" hangingPunct="1">
        <a:lnSpc>
          <a:spcPct val="90000"/>
        </a:lnSpc>
        <a:spcBef>
          <a:spcPct val="30000"/>
        </a:spcBef>
        <a:spcAft>
          <a:spcPct val="0"/>
        </a:spcAft>
        <a:buClr>
          <a:srgbClr val="5F6A72"/>
        </a:buClr>
        <a:buFont typeface="Arial" panose="020B0604020202020204" pitchFamily="34" charset="0"/>
        <a:buChar char="•"/>
        <a:defRPr>
          <a:solidFill>
            <a:srgbClr val="5F6A72"/>
          </a:solidFill>
          <a:latin typeface="+mn-lt"/>
          <a:ea typeface="MS PGothic" panose="020B0600070205080204" pitchFamily="34" charset="-128"/>
        </a:defRPr>
      </a:lvl4pPr>
      <a:lvl5pPr marL="957263" indent="-163513" algn="l" defTabSz="820738" rtl="0" eaLnBrk="1" fontAlgn="base" hangingPunct="1">
        <a:lnSpc>
          <a:spcPct val="90000"/>
        </a:lnSpc>
        <a:spcBef>
          <a:spcPct val="30000"/>
        </a:spcBef>
        <a:spcAft>
          <a:spcPct val="0"/>
        </a:spcAft>
        <a:buClr>
          <a:srgbClr val="5F6A72"/>
        </a:buClr>
        <a:buFont typeface="Arial" panose="020B0604020202020204" pitchFamily="34" charset="0"/>
        <a:buChar char="•"/>
        <a:defRPr>
          <a:solidFill>
            <a:srgbClr val="5F6A72"/>
          </a:solidFill>
          <a:latin typeface="+mn-lt"/>
          <a:ea typeface="MS PGothic" panose="020B0600070205080204" pitchFamily="34" charset="-128"/>
        </a:defRPr>
      </a:lvl5pPr>
      <a:lvl6pPr marL="1414463" indent="-163513" algn="l" defTabSz="820738" rtl="0" eaLnBrk="1" fontAlgn="base" hangingPunct="1">
        <a:lnSpc>
          <a:spcPct val="90000"/>
        </a:lnSpc>
        <a:spcBef>
          <a:spcPct val="30000"/>
        </a:spcBef>
        <a:spcAft>
          <a:spcPct val="0"/>
        </a:spcAft>
        <a:buClr>
          <a:schemeClr val="tx2"/>
        </a:buClr>
        <a:buFont typeface="Arial" charset="0"/>
        <a:buChar char="–"/>
        <a:defRPr sz="1600">
          <a:solidFill>
            <a:schemeClr val="tx1"/>
          </a:solidFill>
          <a:latin typeface="+mn-lt"/>
        </a:defRPr>
      </a:lvl6pPr>
      <a:lvl7pPr marL="1871663" indent="-163513" algn="l" defTabSz="820738" rtl="0" eaLnBrk="1" fontAlgn="base" hangingPunct="1">
        <a:lnSpc>
          <a:spcPct val="90000"/>
        </a:lnSpc>
        <a:spcBef>
          <a:spcPct val="30000"/>
        </a:spcBef>
        <a:spcAft>
          <a:spcPct val="0"/>
        </a:spcAft>
        <a:buClr>
          <a:schemeClr val="tx2"/>
        </a:buClr>
        <a:buFont typeface="Arial" charset="0"/>
        <a:buChar char="–"/>
        <a:defRPr sz="1600">
          <a:solidFill>
            <a:schemeClr val="tx1"/>
          </a:solidFill>
          <a:latin typeface="+mn-lt"/>
        </a:defRPr>
      </a:lvl7pPr>
      <a:lvl8pPr marL="2328863" indent="-163513" algn="l" defTabSz="820738" rtl="0" eaLnBrk="1" fontAlgn="base" hangingPunct="1">
        <a:lnSpc>
          <a:spcPct val="90000"/>
        </a:lnSpc>
        <a:spcBef>
          <a:spcPct val="30000"/>
        </a:spcBef>
        <a:spcAft>
          <a:spcPct val="0"/>
        </a:spcAft>
        <a:buClr>
          <a:schemeClr val="tx2"/>
        </a:buClr>
        <a:buFont typeface="Arial" charset="0"/>
        <a:buChar char="–"/>
        <a:defRPr sz="1600">
          <a:solidFill>
            <a:schemeClr val="tx1"/>
          </a:solidFill>
          <a:latin typeface="+mn-lt"/>
        </a:defRPr>
      </a:lvl8pPr>
      <a:lvl9pPr marL="2786063" indent="-163513" algn="l" defTabSz="820738" rtl="0" eaLnBrk="1" fontAlgn="base" hangingPunct="1">
        <a:lnSpc>
          <a:spcPct val="90000"/>
        </a:lnSpc>
        <a:spcBef>
          <a:spcPct val="30000"/>
        </a:spcBef>
        <a:spcAft>
          <a:spcPct val="0"/>
        </a:spcAft>
        <a:buClr>
          <a:schemeClr val="tx2"/>
        </a:buClr>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hyperlink" Target="http://www.uncf.org/" TargetMode="External"/><Relationship Id="rId2" Type="http://schemas.openxmlformats.org/officeDocument/2006/relationships/hyperlink" Target="https://www.tuskegee.edu/PROGRAMS-COURSES/SCHOLARSHIPS" TargetMode="External"/><Relationship Id="rId1" Type="http://schemas.openxmlformats.org/officeDocument/2006/relationships/slideLayout" Target="../slideLayouts/slideLayout17.xml"/><Relationship Id="rId4" Type="http://schemas.openxmlformats.org/officeDocument/2006/relationships/hyperlink" Target="http://www.tmcf.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mailto:mharris@tuskegee.edu" TargetMode="External"/><Relationship Id="rId2" Type="http://schemas.openxmlformats.org/officeDocument/2006/relationships/hyperlink" Target="mailto:kholmes@tuskegee.edu" TargetMode="External"/><Relationship Id="rId1" Type="http://schemas.openxmlformats.org/officeDocument/2006/relationships/slideLayout" Target="../slideLayouts/slideLayout16.xml"/><Relationship Id="rId4" Type="http://schemas.openxmlformats.org/officeDocument/2006/relationships/hyperlink" Target="mailto:gjohnson@tuskegee.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studentaid.gov/"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26C4A5-3567-1B46-A0EA-BE2AAB8AD865}"/>
              </a:ext>
            </a:extLst>
          </p:cNvPr>
          <p:cNvPicPr>
            <a:picLocks noChangeAspect="1"/>
          </p:cNvPicPr>
          <p:nvPr/>
        </p:nvPicPr>
        <p:blipFill>
          <a:blip r:embed="rId3"/>
          <a:stretch>
            <a:fillRect/>
          </a:stretch>
        </p:blipFill>
        <p:spPr>
          <a:xfrm>
            <a:off x="-3565" y="1314800"/>
            <a:ext cx="12195565" cy="8404765"/>
          </a:xfrm>
          <a:prstGeom prst="rect">
            <a:avLst/>
          </a:prstGeom>
        </p:spPr>
      </p:pic>
      <p:sp>
        <p:nvSpPr>
          <p:cNvPr id="2" name="Title 1"/>
          <p:cNvSpPr>
            <a:spLocks noGrp="1"/>
          </p:cNvSpPr>
          <p:nvPr>
            <p:ph type="title"/>
          </p:nvPr>
        </p:nvSpPr>
        <p:spPr>
          <a:xfrm>
            <a:off x="214776" y="1194111"/>
            <a:ext cx="11507667" cy="3136820"/>
          </a:xfrm>
          <a:solidFill>
            <a:srgbClr val="FBDE81"/>
          </a:solidFill>
        </p:spPr>
        <p:txBody>
          <a:bodyPr>
            <a:noAutofit/>
          </a:bodyPr>
          <a:lstStyle/>
          <a:p>
            <a:pPr algn="ctr">
              <a:lnSpc>
                <a:spcPct val="150000"/>
              </a:lnSpc>
            </a:pPr>
            <a:r>
              <a:rPr lang="en-US" sz="3200" b="1" dirty="0">
                <a:solidFill>
                  <a:srgbClr val="C00000"/>
                </a:solidFill>
                <a:latin typeface="Algerian" panose="04020705040A02060702" pitchFamily="82" charset="0"/>
              </a:rPr>
              <a:t>On Behalf Of</a:t>
            </a:r>
            <a:br>
              <a:rPr lang="en-US" sz="3200" b="1" dirty="0">
                <a:solidFill>
                  <a:srgbClr val="C00000"/>
                </a:solidFill>
                <a:latin typeface="Algerian" panose="04020705040A02060702" pitchFamily="82" charset="0"/>
              </a:rPr>
            </a:br>
            <a:r>
              <a:rPr lang="en-US" sz="3200" b="1" dirty="0">
                <a:solidFill>
                  <a:srgbClr val="C00000"/>
                </a:solidFill>
                <a:latin typeface="Algerian" panose="04020705040A02060702" pitchFamily="82" charset="0"/>
              </a:rPr>
              <a:t>Tuskegee </a:t>
            </a:r>
            <a:r>
              <a:rPr lang="en-US" sz="3200" b="1">
                <a:solidFill>
                  <a:srgbClr val="C00000"/>
                </a:solidFill>
                <a:latin typeface="Algerian" panose="04020705040A02060702" pitchFamily="82" charset="0"/>
              </a:rPr>
              <a:t>University’s STUDENT FINANCIAL SERVICES</a:t>
            </a:r>
            <a:r>
              <a:rPr lang="en-US" sz="3200" b="1" dirty="0">
                <a:solidFill>
                  <a:srgbClr val="C00000"/>
                </a:solidFill>
                <a:latin typeface="Algerian" panose="04020705040A02060702" pitchFamily="82" charset="0"/>
              </a:rPr>
              <a:t/>
            </a:r>
            <a:br>
              <a:rPr lang="en-US" sz="3200" b="1" dirty="0">
                <a:solidFill>
                  <a:srgbClr val="C00000"/>
                </a:solidFill>
                <a:latin typeface="Algerian" panose="04020705040A02060702" pitchFamily="82" charset="0"/>
              </a:rPr>
            </a:br>
            <a:r>
              <a:rPr lang="en-US" sz="3200" b="1" dirty="0">
                <a:solidFill>
                  <a:srgbClr val="C00000"/>
                </a:solidFill>
                <a:latin typeface="Algerian" panose="04020705040A02060702" pitchFamily="82" charset="0"/>
              </a:rPr>
              <a:t>Welcome To New Student Orientation </a:t>
            </a:r>
            <a:br>
              <a:rPr lang="en-US" sz="3200" b="1" dirty="0">
                <a:solidFill>
                  <a:srgbClr val="C00000"/>
                </a:solidFill>
                <a:latin typeface="Algerian" panose="04020705040A02060702" pitchFamily="82" charset="0"/>
              </a:rPr>
            </a:br>
            <a:r>
              <a:rPr lang="en-US" sz="3200" b="1" dirty="0">
                <a:solidFill>
                  <a:srgbClr val="C00000"/>
                </a:solidFill>
                <a:latin typeface="Algerian" panose="04020705040A02060702" pitchFamily="82" charset="0"/>
              </a:rPr>
              <a:t>Christy gaskin, interim executive director </a:t>
            </a:r>
            <a:br>
              <a:rPr lang="en-US" sz="3200" b="1" dirty="0">
                <a:solidFill>
                  <a:srgbClr val="C00000"/>
                </a:solidFill>
                <a:latin typeface="Algerian" panose="04020705040A02060702" pitchFamily="82" charset="0"/>
              </a:rPr>
            </a:br>
            <a:endParaRPr lang="en-US" sz="3200" b="1" dirty="0">
              <a:solidFill>
                <a:srgbClr val="C00000"/>
              </a:solidFill>
              <a:latin typeface="Algerian" panose="04020705040A02060702" pitchFamily="82" charset="0"/>
            </a:endParaRPr>
          </a:p>
        </p:txBody>
      </p:sp>
    </p:spTree>
    <p:extLst>
      <p:ext uri="{BB962C8B-B14F-4D97-AF65-F5344CB8AC3E}">
        <p14:creationId xmlns:p14="http://schemas.microsoft.com/office/powerpoint/2010/main" val="1601333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15258"/>
            <a:ext cx="11173326" cy="4977659"/>
          </a:xfrm>
        </p:spPr>
        <p:txBody>
          <a:bodyPr lIns="91440" tIns="45720" rIns="91440" bIns="45720" anchor="t"/>
          <a:lstStyle/>
          <a:p>
            <a:pPr algn="ctr"/>
            <a:r>
              <a:rPr lang="en-US" b="1" dirty="0">
                <a:solidFill>
                  <a:srgbClr val="C00000"/>
                </a:solidFill>
                <a:ea typeface="MS PGothic"/>
              </a:rPr>
              <a:t>Loan Requirements</a:t>
            </a:r>
            <a:r>
              <a:rPr lang="en-US" b="1" dirty="0"/>
              <a:t/>
            </a:r>
            <a:br>
              <a:rPr lang="en-US" b="1" dirty="0"/>
            </a:br>
            <a:r>
              <a:rPr lang="en-US" sz="2800" b="1" dirty="0">
                <a:ea typeface="MS PGothic"/>
              </a:rPr>
              <a:t/>
            </a:r>
            <a:br>
              <a:rPr lang="en-US" sz="2800" b="1" dirty="0">
                <a:ea typeface="MS PGothic"/>
              </a:rPr>
            </a:br>
            <a:r>
              <a:rPr lang="en-US" sz="2000" b="1" dirty="0">
                <a:solidFill>
                  <a:srgbClr val="000000"/>
                </a:solidFill>
                <a:ea typeface="MS PGothic"/>
                <a:cs typeface="Arial"/>
              </a:rPr>
              <a:t>Entrance Counseling </a:t>
            </a:r>
            <a:r>
              <a:rPr lang="en-US" sz="2000" b="1" dirty="0">
                <a:solidFill>
                  <a:srgbClr val="0039A6"/>
                </a:solidFill>
                <a:ea typeface="MS PGothic"/>
                <a:cs typeface="Arial"/>
              </a:rPr>
              <a:t>🎥  </a:t>
            </a:r>
            <a:r>
              <a:rPr lang="en-US" sz="2000" b="1" dirty="0">
                <a:solidFill>
                  <a:srgbClr val="000000"/>
                </a:solidFill>
                <a:ea typeface="MS PGothic"/>
                <a:cs typeface="Arial"/>
              </a:rPr>
              <a:t>= </a:t>
            </a:r>
            <a:r>
              <a:rPr lang="en-US" sz="2000" b="1" dirty="0">
                <a:solidFill>
                  <a:srgbClr val="C00000"/>
                </a:solidFill>
                <a:ea typeface="MS PGothic"/>
                <a:cs typeface="Arial"/>
              </a:rPr>
              <a:t>Financial Netflix, but Useful</a:t>
            </a:r>
            <a:r>
              <a:rPr lang="en-US" sz="2000" b="1" dirty="0">
                <a:cs typeface="Arial"/>
              </a:rPr>
              <a:t/>
            </a:r>
            <a:br>
              <a:rPr lang="en-US" sz="2000" b="1" dirty="0">
                <a:cs typeface="Arial"/>
              </a:rPr>
            </a:br>
            <a:r>
              <a:rPr lang="en-US" sz="2000" dirty="0">
                <a:solidFill>
                  <a:srgbClr val="000000"/>
                </a:solidFill>
                <a:ea typeface="MS PGothic"/>
                <a:cs typeface="Arial"/>
              </a:rPr>
              <a:t>Entrance counseling teaches you the real-life stuff you didn’t learn in high school—like how loans work, how interest sneaks up, and why it’s okay to say </a:t>
            </a:r>
            <a:r>
              <a:rPr lang="en-US" sz="2000" i="1" dirty="0">
                <a:solidFill>
                  <a:srgbClr val="000000"/>
                </a:solidFill>
                <a:ea typeface="MS PGothic"/>
                <a:cs typeface="Arial"/>
              </a:rPr>
              <a:t>“I’ll just borrow what I need.”</a:t>
            </a:r>
            <a:r>
              <a:rPr lang="en-US" sz="2000" i="1" dirty="0">
                <a:cs typeface="Arial"/>
              </a:rPr>
              <a:t/>
            </a:r>
            <a:br>
              <a:rPr lang="en-US" sz="2000" i="1" dirty="0">
                <a:cs typeface="Arial"/>
              </a:rPr>
            </a:br>
            <a:r>
              <a:rPr lang="en-US" sz="2000" i="1" dirty="0">
                <a:cs typeface="Arial"/>
              </a:rPr>
              <a:t/>
            </a:r>
            <a:br>
              <a:rPr lang="en-US" sz="2000" i="1" dirty="0">
                <a:cs typeface="Arial"/>
              </a:rPr>
            </a:br>
            <a:r>
              <a:rPr lang="en-US" sz="2000" b="1" dirty="0">
                <a:solidFill>
                  <a:srgbClr val="000000"/>
                </a:solidFill>
                <a:ea typeface="MS PGothic"/>
                <a:cs typeface="Arial"/>
              </a:rPr>
              <a:t>Master Promissory Note (MPN)</a:t>
            </a:r>
            <a:r>
              <a:rPr lang="en-US" sz="2000" i="1" dirty="0">
                <a:solidFill>
                  <a:srgbClr val="0039A6"/>
                </a:solidFill>
                <a:ea typeface="MS PGothic"/>
                <a:cs typeface="Arial"/>
              </a:rPr>
              <a:t> </a:t>
            </a:r>
            <a:r>
              <a:rPr lang="en-US" sz="2000" b="1" dirty="0">
                <a:solidFill>
                  <a:srgbClr val="0039A6"/>
                </a:solidFill>
                <a:ea typeface="MS PGothic"/>
                <a:cs typeface="Arial"/>
              </a:rPr>
              <a:t>🖋️ </a:t>
            </a:r>
            <a:r>
              <a:rPr lang="en-US" sz="2000" b="1" dirty="0">
                <a:solidFill>
                  <a:srgbClr val="C00000"/>
                </a:solidFill>
                <a:ea typeface="MS PGothic"/>
                <a:cs typeface="Arial"/>
              </a:rPr>
              <a:t>It's Like Signing a Deal With Your Future Self</a:t>
            </a:r>
            <a:r>
              <a:rPr lang="en-US" sz="2000" b="1" dirty="0">
                <a:cs typeface="Arial"/>
              </a:rPr>
              <a:t/>
            </a:r>
            <a:br>
              <a:rPr lang="en-US" sz="2000" b="1" dirty="0">
                <a:cs typeface="Arial"/>
              </a:rPr>
            </a:br>
            <a:r>
              <a:rPr lang="en-US" sz="2000" dirty="0">
                <a:solidFill>
                  <a:srgbClr val="000000"/>
                </a:solidFill>
                <a:ea typeface="MS PGothic"/>
                <a:cs typeface="Arial"/>
              </a:rPr>
              <a:t>Completing the Master Promissory Note (MPN) is like signing a contract with your future—you’re agreeing to pay back your loans once you graduate. It’s a serious step, but it also means you're officially investing in </a:t>
            </a:r>
            <a:r>
              <a:rPr lang="en-US" sz="2000" i="1" dirty="0">
                <a:solidFill>
                  <a:srgbClr val="000000"/>
                </a:solidFill>
                <a:ea typeface="MS PGothic"/>
                <a:cs typeface="Arial"/>
              </a:rPr>
              <a:t>you</a:t>
            </a:r>
            <a:r>
              <a:rPr lang="en-US" sz="2000" dirty="0">
                <a:solidFill>
                  <a:srgbClr val="000000"/>
                </a:solidFill>
                <a:ea typeface="MS PGothic"/>
                <a:cs typeface="Arial"/>
              </a:rPr>
              <a:t>.</a:t>
            </a:r>
            <a:r>
              <a:rPr lang="en-US" sz="2000" dirty="0">
                <a:cs typeface="Arial"/>
              </a:rPr>
              <a:t/>
            </a:r>
            <a:br>
              <a:rPr lang="en-US" sz="2000" dirty="0">
                <a:cs typeface="Arial"/>
              </a:rPr>
            </a:br>
            <a:r>
              <a:rPr lang="en-US" sz="2000" b="1" dirty="0">
                <a:solidFill>
                  <a:srgbClr val="000000"/>
                </a:solidFill>
                <a:ea typeface="MS PGothic"/>
                <a:cs typeface="Arial"/>
              </a:rPr>
              <a:t>🚫 No MPN = No Money</a:t>
            </a:r>
            <a:r>
              <a:rPr lang="en-US" sz="2000" dirty="0">
                <a:cs typeface="Arial"/>
              </a:rPr>
              <a:t/>
            </a:r>
            <a:br>
              <a:rPr lang="en-US" sz="2000" dirty="0">
                <a:cs typeface="Arial"/>
              </a:rPr>
            </a:br>
            <a:r>
              <a:rPr lang="en-US" sz="2000" dirty="0">
                <a:solidFill>
                  <a:srgbClr val="000000"/>
                </a:solidFill>
                <a:ea typeface="MS PGothic"/>
                <a:cs typeface="Arial"/>
              </a:rPr>
              <a:t>You can’t receive federal loans without completing the MPN. It’s like showing up to a concert without a ticket—you won’t get in, no matter how good your outfit is.</a:t>
            </a:r>
            <a:r>
              <a:rPr lang="en-US" sz="2000" dirty="0">
                <a:cs typeface="Arial"/>
              </a:rPr>
              <a:t/>
            </a:r>
            <a:br>
              <a:rPr lang="en-US" sz="2000" dirty="0">
                <a:cs typeface="Arial"/>
              </a:rPr>
            </a:br>
            <a:r>
              <a:rPr lang="en-US" sz="2000" b="1" dirty="0">
                <a:solidFill>
                  <a:srgbClr val="000000"/>
                </a:solidFill>
                <a:ea typeface="MS PGothic"/>
                <a:cs typeface="Arial"/>
              </a:rPr>
              <a:t>Take at least 6 credit hours</a:t>
            </a:r>
            <a:r>
              <a:rPr lang="en-US" sz="2000" dirty="0">
                <a:solidFill>
                  <a:srgbClr val="0039A6"/>
                </a:solidFill>
                <a:ea typeface="MS PGothic"/>
                <a:cs typeface="Arial"/>
              </a:rPr>
              <a:t> </a:t>
            </a:r>
            <a:r>
              <a:rPr lang="en-US" sz="2000" b="1" dirty="0">
                <a:solidFill>
                  <a:srgbClr val="0039A6"/>
                </a:solidFill>
                <a:ea typeface="MS PGothic"/>
                <a:cs typeface="Arial"/>
              </a:rPr>
              <a:t>📚</a:t>
            </a:r>
            <a:r>
              <a:rPr lang="en-US" sz="2000" b="1" dirty="0">
                <a:solidFill>
                  <a:srgbClr val="C00000"/>
                </a:solidFill>
                <a:ea typeface="MS PGothic"/>
                <a:cs typeface="Arial"/>
              </a:rPr>
              <a:t> You Gotta Be a Half-Timer</a:t>
            </a:r>
            <a:r>
              <a:rPr lang="en-US" sz="2000" b="1" dirty="0">
                <a:cs typeface="Arial"/>
              </a:rPr>
              <a:t/>
            </a:r>
            <a:br>
              <a:rPr lang="en-US" sz="2000" b="1" dirty="0">
                <a:cs typeface="Arial"/>
              </a:rPr>
            </a:br>
            <a:r>
              <a:rPr lang="en-US" sz="2000" dirty="0">
                <a:solidFill>
                  <a:srgbClr val="000000"/>
                </a:solidFill>
                <a:ea typeface="MS PGothic"/>
                <a:cs typeface="Arial"/>
              </a:rPr>
              <a:t>To qualify for federal loans, you need to be enrolled in at least 6 credit hours—that’s usually 2 classes or more. Less than that, and your financial aid might say “bye for now.”</a:t>
            </a:r>
            <a:r>
              <a:rPr lang="en-US" sz="2000" dirty="0">
                <a:solidFill>
                  <a:srgbClr val="0039A6"/>
                </a:solidFill>
                <a:ea typeface="MS PGothic"/>
                <a:cs typeface="Arial"/>
              </a:rPr>
              <a:t> 😬</a:t>
            </a:r>
            <a:endParaRPr lang="en-US" sz="2400" b="1" dirty="0">
              <a:solidFill>
                <a:srgbClr val="000000"/>
              </a:solidFill>
              <a:ea typeface="MS PGothic"/>
            </a:endParaRPr>
          </a:p>
        </p:txBody>
      </p:sp>
    </p:spTree>
    <p:extLst>
      <p:ext uri="{BB962C8B-B14F-4D97-AF65-F5344CB8AC3E}">
        <p14:creationId xmlns:p14="http://schemas.microsoft.com/office/powerpoint/2010/main" val="2361864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665" y="1417638"/>
            <a:ext cx="8304416" cy="5124478"/>
          </a:xfrm>
          <a:prstGeom prst="rect">
            <a:avLst/>
          </a:prstGeom>
        </p:spPr>
      </p:pic>
    </p:spTree>
    <p:extLst>
      <p:ext uri="{BB962C8B-B14F-4D97-AF65-F5344CB8AC3E}">
        <p14:creationId xmlns:p14="http://schemas.microsoft.com/office/powerpoint/2010/main" val="1528043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036" y="1563111"/>
            <a:ext cx="10972800" cy="855893"/>
          </a:xfrm>
        </p:spPr>
        <p:txBody>
          <a:bodyPr lIns="91440" tIns="45720" rIns="91440" bIns="45720" anchor="t"/>
          <a:lstStyle/>
          <a:p>
            <a:pPr>
              <a:lnSpc>
                <a:spcPct val="100000"/>
              </a:lnSpc>
            </a:pPr>
            <a:r>
              <a:rPr lang="en-US" b="1" dirty="0">
                <a:solidFill>
                  <a:srgbClr val="C00000"/>
                </a:solidFill>
                <a:ea typeface="MS PGothic"/>
              </a:rPr>
              <a:t>Federal Work-Study</a:t>
            </a:r>
            <a:r>
              <a:rPr lang="en-US" b="1" dirty="0">
                <a:ea typeface="MS PGothic"/>
              </a:rPr>
              <a:t/>
            </a:r>
            <a:br>
              <a:rPr lang="en-US" b="1" dirty="0">
                <a:ea typeface="MS PGothic"/>
              </a:rPr>
            </a:br>
            <a:r>
              <a:rPr lang="en-US" b="1" dirty="0">
                <a:ea typeface="MS PGothic"/>
              </a:rPr>
              <a:t/>
            </a:r>
            <a:br>
              <a:rPr lang="en-US" b="1" dirty="0">
                <a:ea typeface="MS PGothic"/>
              </a:rPr>
            </a:br>
            <a:r>
              <a:rPr lang="en-US" sz="2200" b="1" dirty="0">
                <a:solidFill>
                  <a:srgbClr val="000000"/>
                </a:solidFill>
                <a:latin typeface="Times"/>
                <a:ea typeface="MS PGothic"/>
                <a:cs typeface="Times"/>
              </a:rPr>
              <a:t>Federal Work-Study</a:t>
            </a:r>
            <a:r>
              <a:rPr lang="en-US" sz="2200" dirty="0">
                <a:solidFill>
                  <a:srgbClr val="000000"/>
                </a:solidFill>
                <a:latin typeface="Times"/>
                <a:ea typeface="MS PGothic"/>
                <a:cs typeface="Times"/>
              </a:rPr>
              <a:t> lets you earn money through part-time campus or community jobs </a:t>
            </a:r>
            <a:r>
              <a:rPr lang="en-US" sz="2200" b="1" dirty="0">
                <a:solidFill>
                  <a:srgbClr val="000000"/>
                </a:solidFill>
                <a:latin typeface="Times"/>
                <a:ea typeface="MS PGothic"/>
                <a:cs typeface="Times"/>
              </a:rPr>
              <a:t>while you’re in school </a:t>
            </a:r>
            <a:r>
              <a:rPr lang="en-US" sz="2200" dirty="0">
                <a:solidFill>
                  <a:srgbClr val="000000"/>
                </a:solidFill>
                <a:latin typeface="Times"/>
                <a:ea typeface="MS PGothic"/>
                <a:cs typeface="Times"/>
              </a:rPr>
              <a:t>🎓💸so you can build your résumé </a:t>
            </a:r>
            <a:r>
              <a:rPr lang="en-US" sz="2200" i="1" dirty="0">
                <a:solidFill>
                  <a:srgbClr val="000000"/>
                </a:solidFill>
                <a:latin typeface="Times"/>
                <a:ea typeface="MS PGothic"/>
                <a:cs typeface="Times"/>
              </a:rPr>
              <a:t>and</a:t>
            </a:r>
            <a:r>
              <a:rPr lang="en-US" sz="2200" dirty="0">
                <a:solidFill>
                  <a:srgbClr val="000000"/>
                </a:solidFill>
                <a:latin typeface="Times"/>
                <a:ea typeface="MS PGothic"/>
                <a:cs typeface="Times"/>
              </a:rPr>
              <a:t> your bank account at the same time. </a:t>
            </a:r>
            <a:br>
              <a:rPr lang="en-US" sz="2200" dirty="0">
                <a:solidFill>
                  <a:srgbClr val="000000"/>
                </a:solidFill>
                <a:latin typeface="Times"/>
                <a:ea typeface="MS PGothic"/>
                <a:cs typeface="Times"/>
              </a:rPr>
            </a:br>
            <a:endParaRPr lang="en-US" sz="2200" dirty="0">
              <a:solidFill>
                <a:srgbClr val="000000"/>
              </a:solidFill>
              <a:latin typeface="Times"/>
              <a:ea typeface="MS PGothic"/>
              <a:cs typeface="Times"/>
            </a:endParaRPr>
          </a:p>
          <a:p>
            <a:pPr>
              <a:lnSpc>
                <a:spcPct val="100000"/>
              </a:lnSpc>
            </a:pPr>
            <a:r>
              <a:rPr lang="en-US" sz="2200" dirty="0">
                <a:solidFill>
                  <a:srgbClr val="000000"/>
                </a:solidFill>
                <a:latin typeface="Times"/>
                <a:ea typeface="MS PGothic"/>
                <a:cs typeface="Times"/>
              </a:rPr>
              <a:t>It’s like a “student job with benefits”:</a:t>
            </a:r>
          </a:p>
          <a:p>
            <a:pPr marL="285750" indent="-285750">
              <a:lnSpc>
                <a:spcPct val="100000"/>
              </a:lnSpc>
              <a:buFont typeface="Arial,Sans-Serif"/>
              <a:buChar char="•"/>
            </a:pPr>
            <a:r>
              <a:rPr lang="en-US" sz="2200" dirty="0">
                <a:solidFill>
                  <a:srgbClr val="000000"/>
                </a:solidFill>
                <a:latin typeface="Times"/>
                <a:ea typeface="MS PGothic"/>
                <a:cs typeface="Times"/>
              </a:rPr>
              <a:t>✅ Flexible hours that work around your class schedule</a:t>
            </a:r>
          </a:p>
          <a:p>
            <a:pPr marL="285750" indent="-285750">
              <a:lnSpc>
                <a:spcPct val="100000"/>
              </a:lnSpc>
              <a:buFont typeface="Arial,Sans-Serif"/>
              <a:buChar char="•"/>
            </a:pPr>
            <a:r>
              <a:rPr lang="en-US" sz="2200" dirty="0">
                <a:solidFill>
                  <a:srgbClr val="000000"/>
                </a:solidFill>
                <a:latin typeface="Times"/>
                <a:ea typeface="MS PGothic"/>
                <a:cs typeface="Times"/>
              </a:rPr>
              <a:t>✅ Real-world experience (great for future job apps!)</a:t>
            </a:r>
          </a:p>
          <a:p>
            <a:pPr marL="285750" indent="-285750">
              <a:lnSpc>
                <a:spcPct val="100000"/>
              </a:lnSpc>
              <a:buFont typeface="Arial,Sans-Serif"/>
              <a:buChar char="•"/>
            </a:pPr>
            <a:r>
              <a:rPr lang="en-US" sz="2200" dirty="0">
                <a:solidFill>
                  <a:srgbClr val="000000"/>
                </a:solidFill>
                <a:latin typeface="Times"/>
                <a:ea typeface="MS PGothic"/>
                <a:cs typeface="Times"/>
              </a:rPr>
              <a:t>✅ And yes, you get a paycheck—not just a loan!</a:t>
            </a:r>
          </a:p>
          <a:p>
            <a:pPr marL="285750" indent="-285750">
              <a:lnSpc>
                <a:spcPct val="100000"/>
              </a:lnSpc>
              <a:buFont typeface="Arial,Sans-Serif"/>
              <a:buChar char="•"/>
            </a:pPr>
            <a:r>
              <a:rPr lang="en-US" sz="2200" dirty="0">
                <a:solidFill>
                  <a:srgbClr val="000000"/>
                </a:solidFill>
                <a:latin typeface="Times"/>
                <a:ea typeface="MS PGothic"/>
                <a:cs typeface="Times"/>
              </a:rPr>
              <a:t>Get paid on the 14</a:t>
            </a:r>
            <a:r>
              <a:rPr lang="en-US" sz="1500" baseline="30000" dirty="0">
                <a:solidFill>
                  <a:srgbClr val="000000"/>
                </a:solidFill>
                <a:latin typeface="Times"/>
                <a:ea typeface="MS PGothic"/>
                <a:cs typeface="Times"/>
              </a:rPr>
              <a:t>th</a:t>
            </a:r>
            <a:r>
              <a:rPr lang="en-US" sz="2200" dirty="0">
                <a:solidFill>
                  <a:srgbClr val="000000"/>
                </a:solidFill>
                <a:latin typeface="Times"/>
                <a:ea typeface="MS PGothic"/>
                <a:cs typeface="Times"/>
              </a:rPr>
              <a:t> of each month!</a:t>
            </a:r>
            <a:r>
              <a:rPr lang="en-US" sz="2800" b="1" dirty="0">
                <a:ea typeface="MS PGothic"/>
              </a:rPr>
              <a:t/>
            </a:r>
            <a:br>
              <a:rPr lang="en-US" sz="2800" b="1" dirty="0">
                <a:ea typeface="MS PGothic"/>
              </a:rPr>
            </a:br>
            <a:r>
              <a:rPr lang="en-US" sz="2800" b="1" dirty="0">
                <a:ea typeface="MS PGothic"/>
              </a:rPr>
              <a:t/>
            </a:r>
            <a:br>
              <a:rPr lang="en-US" sz="2800" b="1" dirty="0">
                <a:ea typeface="MS PGothic"/>
              </a:rPr>
            </a:br>
            <a:r>
              <a:rPr lang="en-US" sz="2800" dirty="0">
                <a:solidFill>
                  <a:srgbClr val="000000"/>
                </a:solidFill>
                <a:ea typeface="MS PGothic"/>
              </a:rPr>
              <a:t>Federal Work Study Portal Opens Will Open September 1, 2024.</a:t>
            </a:r>
            <a:r>
              <a:rPr lang="en-US" sz="2800" dirty="0">
                <a:ea typeface="MS PGothic"/>
              </a:rPr>
              <a:t/>
            </a:r>
            <a:br>
              <a:rPr lang="en-US" sz="2800" dirty="0">
                <a:ea typeface="MS PGothic"/>
              </a:rPr>
            </a:br>
            <a:r>
              <a:rPr lang="en-US" sz="2800" dirty="0">
                <a:ea typeface="MS PGothic"/>
              </a:rPr>
              <a:t/>
            </a:r>
            <a:br>
              <a:rPr lang="en-US" sz="2800" dirty="0">
                <a:ea typeface="MS PGothic"/>
              </a:rPr>
            </a:br>
            <a:r>
              <a:rPr lang="en-US" sz="2800" dirty="0"/>
              <a:t/>
            </a:r>
            <a:br>
              <a:rPr lang="en-US" sz="2800" dirty="0"/>
            </a:br>
            <a:endParaRPr lang="en-US" sz="2800"/>
          </a:p>
        </p:txBody>
      </p:sp>
    </p:spTree>
    <p:extLst>
      <p:ext uri="{BB962C8B-B14F-4D97-AF65-F5344CB8AC3E}">
        <p14:creationId xmlns:p14="http://schemas.microsoft.com/office/powerpoint/2010/main" val="2881262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81664"/>
            <a:ext cx="10972800" cy="4835612"/>
          </a:xfrm>
        </p:spPr>
        <p:txBody>
          <a:bodyPr lIns="91440" tIns="45720" rIns="91440" bIns="45720" anchor="t"/>
          <a:lstStyle/>
          <a:p>
            <a:pPr algn="ctr"/>
            <a:r>
              <a:rPr lang="en-US" b="1" dirty="0">
                <a:solidFill>
                  <a:srgbClr val="C00000"/>
                </a:solidFill>
                <a:ea typeface="MS PGothic"/>
              </a:rPr>
              <a:t>Federal Work-Study</a:t>
            </a:r>
            <a:r>
              <a:rPr lang="en-US" dirty="0"/>
              <a:t/>
            </a:r>
            <a:br>
              <a:rPr lang="en-US" dirty="0"/>
            </a:b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40" t="15531" r="1056" b="418"/>
          <a:stretch/>
        </p:blipFill>
        <p:spPr>
          <a:xfrm>
            <a:off x="4292520" y="2560319"/>
            <a:ext cx="3892114" cy="3499658"/>
          </a:xfrm>
          <a:prstGeom prst="rect">
            <a:avLst/>
          </a:prstGeom>
        </p:spPr>
      </p:pic>
    </p:spTree>
    <p:extLst>
      <p:ext uri="{BB962C8B-B14F-4D97-AF65-F5344CB8AC3E}">
        <p14:creationId xmlns:p14="http://schemas.microsoft.com/office/powerpoint/2010/main" val="3947377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73426"/>
            <a:ext cx="11123194" cy="5287825"/>
          </a:xfrm>
        </p:spPr>
        <p:txBody>
          <a:bodyPr lIns="91440" tIns="45720" rIns="91440" bIns="45720" anchor="t"/>
          <a:lstStyle/>
          <a:p>
            <a:pPr algn="ctr"/>
            <a:r>
              <a:rPr lang="en-US" b="1" dirty="0">
                <a:solidFill>
                  <a:srgbClr val="C00000"/>
                </a:solidFill>
                <a:ea typeface="MS PGothic"/>
              </a:rPr>
              <a:t>SCHOLARSHIP OPPORTUNITIES:</a:t>
            </a:r>
            <a:r>
              <a:rPr lang="en-US" dirty="0"/>
              <a:t/>
            </a:r>
            <a:br>
              <a:rPr lang="en-US" dirty="0"/>
            </a:br>
            <a:r>
              <a:rPr lang="en-US" dirty="0">
                <a:ea typeface="MS PGothic"/>
              </a:rPr>
              <a:t/>
            </a:r>
            <a:br>
              <a:rPr lang="en-US" dirty="0">
                <a:ea typeface="MS PGothic"/>
              </a:rPr>
            </a:br>
            <a:r>
              <a:rPr lang="en-US" sz="2400" cap="all" dirty="0">
                <a:solidFill>
                  <a:srgbClr val="5F6A72"/>
                </a:solidFill>
                <a:ea typeface="MS PGothic"/>
                <a:hlinkClick r:id="rId2">
                  <a:extLst>
                    <a:ext uri="{A12FA001-AC4F-418D-AE19-62706E023703}">
                      <ahyp:hlinkClr xmlns="" xmlns:ahyp="http://schemas.microsoft.com/office/drawing/2018/hyperlinkcolor" val="tx"/>
                    </a:ext>
                  </a:extLst>
                </a:hlinkClick>
              </a:rPr>
              <a:t> </a:t>
            </a:r>
            <a:r>
              <a:rPr lang="en-US" sz="2400" cap="all" dirty="0">
                <a:solidFill>
                  <a:srgbClr val="000000"/>
                </a:solidFill>
                <a:ea typeface="MS PGothic"/>
                <a:hlinkClick r:id="rId2">
                  <a:extLst>
                    <a:ext uri="{A12FA001-AC4F-418D-AE19-62706E023703}">
                      <ahyp:hlinkClr xmlns="" xmlns:ahyp="http://schemas.microsoft.com/office/drawing/2018/hyperlinkcolor" val="tx"/>
                    </a:ext>
                  </a:extLst>
                </a:hlinkClick>
              </a:rPr>
              <a:t>HTTPS://WWW.TUSKEGEE.EDU/PROGRAMS-COURSES/SCHOLARSHIPS</a:t>
            </a:r>
            <a:r>
              <a:rPr lang="en-US" sz="2000" cap="all" dirty="0"/>
              <a:t/>
            </a:r>
            <a:br>
              <a:rPr lang="en-US" sz="2000" cap="all" dirty="0"/>
            </a:br>
            <a:r>
              <a:rPr lang="en-US" sz="2800" dirty="0"/>
              <a:t/>
            </a:r>
            <a:br>
              <a:rPr lang="en-US" sz="2800" dirty="0"/>
            </a:br>
            <a:r>
              <a:rPr lang="en-US" sz="2800" dirty="0">
                <a:solidFill>
                  <a:srgbClr val="000000"/>
                </a:solidFill>
                <a:ea typeface="MS PGothic"/>
              </a:rPr>
              <a:t>UNCF- </a:t>
            </a:r>
            <a:r>
              <a:rPr lang="en-US" sz="2400" dirty="0">
                <a:solidFill>
                  <a:srgbClr val="000000"/>
                </a:solidFill>
                <a:ea typeface="MS PGothic"/>
                <a:hlinkClick r:id="rId3">
                  <a:extLst>
                    <a:ext uri="{A12FA001-AC4F-418D-AE19-62706E023703}">
                      <ahyp:hlinkClr xmlns="" xmlns:ahyp="http://schemas.microsoft.com/office/drawing/2018/hyperlinkcolor" val="tx"/>
                    </a:ext>
                  </a:extLst>
                </a:hlinkClick>
              </a:rPr>
              <a:t>www.uncf.org</a:t>
            </a:r>
            <a:r>
              <a:rPr lang="en-US" sz="2800" dirty="0"/>
              <a:t/>
            </a:r>
            <a:br>
              <a:rPr lang="en-US" sz="2800" dirty="0"/>
            </a:br>
            <a:r>
              <a:rPr lang="en-US" sz="2800" dirty="0"/>
              <a:t/>
            </a:r>
            <a:br>
              <a:rPr lang="en-US" sz="2800" dirty="0"/>
            </a:br>
            <a:r>
              <a:rPr lang="en-US" sz="2800" dirty="0">
                <a:solidFill>
                  <a:srgbClr val="000000"/>
                </a:solidFill>
                <a:ea typeface="MS PGothic"/>
              </a:rPr>
              <a:t>THRUGOOD MARSHALL- </a:t>
            </a:r>
            <a:r>
              <a:rPr lang="en-US" sz="2400" dirty="0">
                <a:solidFill>
                  <a:srgbClr val="000000"/>
                </a:solidFill>
                <a:ea typeface="MS PGothic"/>
                <a:hlinkClick r:id="rId4">
                  <a:extLst>
                    <a:ext uri="{A12FA001-AC4F-418D-AE19-62706E023703}">
                      <ahyp:hlinkClr xmlns="" xmlns:ahyp="http://schemas.microsoft.com/office/drawing/2018/hyperlinkcolor" val="tx"/>
                    </a:ext>
                  </a:extLst>
                </a:hlinkClick>
              </a:rPr>
              <a:t>www.tmcf.org</a:t>
            </a:r>
            <a:r>
              <a:rPr lang="en-US" sz="2400" dirty="0"/>
              <a:t/>
            </a:r>
            <a:br>
              <a:rPr lang="en-US" sz="2400" dirty="0"/>
            </a:br>
            <a:r>
              <a:rPr lang="en-US" sz="2400" dirty="0">
                <a:ea typeface="MS PGothic"/>
                <a:cs typeface="Arial"/>
              </a:rPr>
              <a:t/>
            </a:r>
            <a:br>
              <a:rPr lang="en-US" sz="2400" dirty="0">
                <a:ea typeface="MS PGothic"/>
                <a:cs typeface="Arial"/>
              </a:rPr>
            </a:br>
            <a:r>
              <a:rPr lang="en-US" sz="2400" b="1" i="1" dirty="0">
                <a:solidFill>
                  <a:srgbClr val="000000"/>
                </a:solidFill>
                <a:ea typeface="MS PGothic"/>
                <a:cs typeface="Arial"/>
              </a:rPr>
              <a:t>**Thousands of Dollars Go Unclaimed Each Year</a:t>
            </a:r>
            <a:r>
              <a:rPr lang="en-US" sz="2400" b="1" i="1" dirty="0">
                <a:cs typeface="Arial"/>
              </a:rPr>
              <a:t/>
            </a:r>
            <a:br>
              <a:rPr lang="en-US" sz="2400" b="1" i="1" dirty="0">
                <a:cs typeface="Arial"/>
              </a:rPr>
            </a:br>
            <a:r>
              <a:rPr lang="en-US" sz="2400" b="1" i="1" dirty="0">
                <a:solidFill>
                  <a:srgbClr val="000000"/>
                </a:solidFill>
                <a:ea typeface="MS PGothic"/>
                <a:cs typeface="Arial"/>
              </a:rPr>
              <a:t>UNCF and TMCF offer millions</a:t>
            </a:r>
            <a:r>
              <a:rPr lang="en-US" sz="2400" i="1" dirty="0">
                <a:solidFill>
                  <a:srgbClr val="000000"/>
                </a:solidFill>
                <a:ea typeface="MS PGothic"/>
                <a:cs typeface="Arial"/>
              </a:rPr>
              <a:t> in scholarships annually—but many go unclaimed because students don’t apply. That could be your free money just sitting there!</a:t>
            </a:r>
            <a:endParaRPr lang="en-US" i="1" dirty="0">
              <a:solidFill>
                <a:srgbClr val="000000"/>
              </a:solidFill>
              <a:ea typeface="MS PGothic"/>
            </a:endParaRPr>
          </a:p>
        </p:txBody>
      </p:sp>
    </p:spTree>
    <p:extLst>
      <p:ext uri="{BB962C8B-B14F-4D97-AF65-F5344CB8AC3E}">
        <p14:creationId xmlns:p14="http://schemas.microsoft.com/office/powerpoint/2010/main" val="1314073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63960"/>
            <a:ext cx="9781711" cy="1004920"/>
          </a:xfrm>
        </p:spPr>
        <p:txBody>
          <a:bodyPr/>
          <a:lstStyle/>
          <a:p>
            <a:pPr algn="ctr"/>
            <a:r>
              <a:rPr lang="en-US" sz="3600" b="1" dirty="0" smtClean="0">
                <a:solidFill>
                  <a:srgbClr val="C00000"/>
                </a:solidFill>
                <a:ea typeface="MS PGothic"/>
              </a:rPr>
              <a:t>Credit Balance</a:t>
            </a:r>
            <a:endParaRPr lang="en-US" sz="3600" dirty="0"/>
          </a:p>
        </p:txBody>
      </p:sp>
      <p:sp>
        <p:nvSpPr>
          <p:cNvPr id="3" name="Subtitle 2"/>
          <p:cNvSpPr>
            <a:spLocks noGrp="1"/>
          </p:cNvSpPr>
          <p:nvPr>
            <p:ph type="subTitle" idx="1"/>
          </p:nvPr>
        </p:nvSpPr>
        <p:spPr>
          <a:xfrm>
            <a:off x="457200" y="3100647"/>
            <a:ext cx="10557163" cy="2842953"/>
          </a:xfrm>
        </p:spPr>
        <p:txBody>
          <a:bodyPr/>
          <a:lstStyle/>
          <a:p>
            <a:pPr algn="ctr"/>
            <a:r>
              <a:rPr lang="en-US" dirty="0">
                <a:solidFill>
                  <a:srgbClr val="000000"/>
                </a:solidFill>
              </a:rPr>
              <a:t>The institutional financial aid award shall not result in a credit balance to the student when combined with other scholarship/grant offers</a:t>
            </a:r>
            <a:r>
              <a:rPr lang="en-US" dirty="0" smtClean="0">
                <a:solidFill>
                  <a:srgbClr val="000000"/>
                </a:solidFill>
              </a:rPr>
              <a:t>. Institutional </a:t>
            </a:r>
            <a:r>
              <a:rPr lang="en-US" dirty="0">
                <a:solidFill>
                  <a:srgbClr val="000000"/>
                </a:solidFill>
              </a:rPr>
              <a:t>financial aid will be reduced per academic year if any external scholarship/grant award creates a credit balance for the student</a:t>
            </a:r>
            <a:r>
              <a:rPr lang="en-US" dirty="0" smtClean="0">
                <a:solidFill>
                  <a:srgbClr val="C00000"/>
                </a:solidFill>
              </a:rPr>
              <a:t>. </a:t>
            </a:r>
            <a:r>
              <a:rPr lang="en-US" b="1" dirty="0" smtClean="0">
                <a:solidFill>
                  <a:srgbClr val="C00000"/>
                </a:solidFill>
              </a:rPr>
              <a:t>I </a:t>
            </a:r>
            <a:r>
              <a:rPr lang="en-US" b="1" dirty="0">
                <a:solidFill>
                  <a:srgbClr val="C00000"/>
                </a:solidFill>
              </a:rPr>
              <a:t>FURTHER UNDERSTAND THAT IF MY AWARD CONSISTS OF ONLY GRANTS</a:t>
            </a:r>
            <a:r>
              <a:rPr lang="en-US" b="1" dirty="0" smtClean="0">
                <a:solidFill>
                  <a:srgbClr val="C00000"/>
                </a:solidFill>
              </a:rPr>
              <a:t>, EXTERNAL </a:t>
            </a:r>
            <a:r>
              <a:rPr lang="en-US" b="1" dirty="0">
                <a:solidFill>
                  <a:srgbClr val="C00000"/>
                </a:solidFill>
              </a:rPr>
              <a:t>OR INSTITUTIONAL SCHOLARSHIPS, I AM NOT ELIGIBLE FOR A CREDIT </a:t>
            </a:r>
            <a:r>
              <a:rPr lang="en-US" b="1" dirty="0" smtClean="0">
                <a:solidFill>
                  <a:srgbClr val="C00000"/>
                </a:solidFill>
              </a:rPr>
              <a:t>BALANCE.</a:t>
            </a:r>
            <a:endParaRPr lang="en-US" dirty="0">
              <a:solidFill>
                <a:srgbClr val="C00000"/>
              </a:solidFill>
              <a:ea typeface="MS PGothic"/>
            </a:endParaRPr>
          </a:p>
        </p:txBody>
      </p:sp>
    </p:spTree>
    <p:extLst>
      <p:ext uri="{BB962C8B-B14F-4D97-AF65-F5344CB8AC3E}">
        <p14:creationId xmlns:p14="http://schemas.microsoft.com/office/powerpoint/2010/main" val="221306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7DA3-57FA-3807-5BA8-7F5FA712BEA3}"/>
              </a:ext>
            </a:extLst>
          </p:cNvPr>
          <p:cNvSpPr>
            <a:spLocks noGrp="1"/>
          </p:cNvSpPr>
          <p:nvPr>
            <p:ph type="title"/>
          </p:nvPr>
        </p:nvSpPr>
        <p:spPr>
          <a:xfrm>
            <a:off x="462708" y="1716012"/>
            <a:ext cx="10825909" cy="4796927"/>
          </a:xfrm>
        </p:spPr>
        <p:txBody>
          <a:bodyPr lIns="91440" tIns="45720" rIns="91440" bIns="45720" anchor="t"/>
          <a:lstStyle/>
          <a:p>
            <a:pPr algn="ctr"/>
            <a:r>
              <a:rPr lang="en-US" sz="4400" b="1" dirty="0">
                <a:solidFill>
                  <a:srgbClr val="C00000"/>
                </a:solidFill>
                <a:ea typeface="MS PGothic"/>
                <a:cs typeface="Arial"/>
              </a:rPr>
              <a:t>You Can’t Get a “Cash Back” Bonus </a:t>
            </a:r>
            <a:r>
              <a:rPr lang="en-US" sz="4400" b="1">
                <a:solidFill>
                  <a:srgbClr val="C00000"/>
                </a:solidFill>
                <a:ea typeface="MS PGothic"/>
                <a:cs typeface="Arial"/>
              </a:rPr>
              <a:t>from Scholarships</a:t>
            </a:r>
            <a:r>
              <a:rPr lang="en-US" sz="4400" b="1" dirty="0">
                <a:solidFill>
                  <a:srgbClr val="C00000"/>
                </a:solidFill>
                <a:ea typeface="MS PGothic"/>
                <a:cs typeface="Arial"/>
              </a:rPr>
              <a:t/>
            </a:r>
            <a:br>
              <a:rPr lang="en-US" sz="4400" b="1" dirty="0">
                <a:solidFill>
                  <a:srgbClr val="C00000"/>
                </a:solidFill>
                <a:ea typeface="MS PGothic"/>
                <a:cs typeface="Arial"/>
              </a:rPr>
            </a:br>
            <a:endParaRPr lang="en-US" b="1" dirty="0">
              <a:solidFill>
                <a:srgbClr val="C00000"/>
              </a:solidFill>
              <a:ea typeface="MS PGothic"/>
            </a:endParaRPr>
          </a:p>
        </p:txBody>
      </p:sp>
      <p:sp>
        <p:nvSpPr>
          <p:cNvPr id="3" name="TextBox 2">
            <a:extLst>
              <a:ext uri="{FF2B5EF4-FFF2-40B4-BE49-F238E27FC236}">
                <a16:creationId xmlns:a16="http://schemas.microsoft.com/office/drawing/2014/main" id="{A0FFBAE1-7D4F-621C-591E-B92DA0FC327E}"/>
              </a:ext>
            </a:extLst>
          </p:cNvPr>
          <p:cNvSpPr txBox="1"/>
          <p:nvPr/>
        </p:nvSpPr>
        <p:spPr>
          <a:xfrm>
            <a:off x="1142999" y="3208421"/>
            <a:ext cx="9273013" cy="2751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2400" dirty="0">
                <a:solidFill>
                  <a:srgbClr val="000000"/>
                </a:solidFill>
                <a:latin typeface="Arial"/>
                <a:ea typeface="MS PGothic"/>
                <a:cs typeface="Arial"/>
              </a:rPr>
              <a:t>If all your aid—like </a:t>
            </a:r>
            <a:r>
              <a:rPr lang="en-US" sz="2400" b="1" dirty="0">
                <a:solidFill>
                  <a:srgbClr val="000000"/>
                </a:solidFill>
                <a:latin typeface="Arial"/>
                <a:ea typeface="MS PGothic"/>
                <a:cs typeface="Arial"/>
              </a:rPr>
              <a:t>grants, scholarships, and institutional awards</a:t>
            </a:r>
            <a:r>
              <a:rPr lang="en-US" sz="2400" dirty="0">
                <a:solidFill>
                  <a:srgbClr val="000000"/>
                </a:solidFill>
                <a:latin typeface="Arial"/>
                <a:ea typeface="MS PGothic"/>
                <a:cs typeface="Arial"/>
              </a:rPr>
              <a:t>—adds up to </a:t>
            </a:r>
            <a:r>
              <a:rPr lang="en-US" sz="2400" i="1" dirty="0">
                <a:solidFill>
                  <a:srgbClr val="000000"/>
                </a:solidFill>
                <a:latin typeface="Arial"/>
                <a:ea typeface="MS PGothic"/>
                <a:cs typeface="Arial"/>
              </a:rPr>
              <a:t>more</a:t>
            </a:r>
            <a:r>
              <a:rPr lang="en-US" sz="2400" dirty="0">
                <a:solidFill>
                  <a:srgbClr val="000000"/>
                </a:solidFill>
                <a:latin typeface="Arial"/>
                <a:ea typeface="MS PGothic"/>
                <a:cs typeface="Arial"/>
              </a:rPr>
              <a:t> than what you owe for tuition, housing, and fees, don’t expect a refund check. 🛑💸</a:t>
            </a:r>
          </a:p>
          <a:p>
            <a:pPr>
              <a:lnSpc>
                <a:spcPct val="90000"/>
              </a:lnSpc>
            </a:pPr>
            <a:endParaRPr lang="en-US" sz="2400" dirty="0">
              <a:solidFill>
                <a:srgbClr val="000000"/>
              </a:solidFill>
              <a:latin typeface="Arial"/>
              <a:cs typeface="Arial"/>
            </a:endParaRPr>
          </a:p>
          <a:p>
            <a:pPr>
              <a:lnSpc>
                <a:spcPct val="90000"/>
              </a:lnSpc>
            </a:pPr>
            <a:endParaRPr lang="en-US" sz="2400" dirty="0">
              <a:solidFill>
                <a:srgbClr val="000000"/>
              </a:solidFill>
              <a:latin typeface="Arial"/>
              <a:cs typeface="Arial"/>
            </a:endParaRPr>
          </a:p>
          <a:p>
            <a:pPr>
              <a:lnSpc>
                <a:spcPct val="90000"/>
              </a:lnSpc>
            </a:pPr>
            <a:r>
              <a:rPr lang="en-US" sz="2400" dirty="0">
                <a:solidFill>
                  <a:srgbClr val="000000"/>
                </a:solidFill>
                <a:latin typeface="Arial"/>
                <a:ea typeface="MS PGothic"/>
                <a:cs typeface="Arial"/>
              </a:rPr>
              <a:t>👉 If your </a:t>
            </a:r>
            <a:r>
              <a:rPr lang="en-US" sz="2400" b="1" dirty="0">
                <a:solidFill>
                  <a:srgbClr val="000000"/>
                </a:solidFill>
                <a:latin typeface="Arial"/>
                <a:ea typeface="MS PGothic"/>
                <a:cs typeface="Arial"/>
              </a:rPr>
              <a:t>institutional aid + external scholarships</a:t>
            </a:r>
            <a:r>
              <a:rPr lang="en-US" sz="2400" dirty="0">
                <a:solidFill>
                  <a:srgbClr val="000000"/>
                </a:solidFill>
                <a:latin typeface="Arial"/>
                <a:ea typeface="MS PGothic"/>
                <a:cs typeface="Arial"/>
              </a:rPr>
              <a:t> create a </a:t>
            </a:r>
            <a:r>
              <a:rPr lang="en-US" sz="2400" b="1" dirty="0">
                <a:solidFill>
                  <a:srgbClr val="000000"/>
                </a:solidFill>
                <a:latin typeface="Arial"/>
                <a:ea typeface="MS PGothic"/>
                <a:cs typeface="Arial"/>
              </a:rPr>
              <a:t>credit balance</a:t>
            </a:r>
            <a:r>
              <a:rPr lang="en-US" sz="2400" dirty="0">
                <a:solidFill>
                  <a:srgbClr val="000000"/>
                </a:solidFill>
                <a:latin typeface="Arial"/>
                <a:ea typeface="MS PGothic"/>
                <a:cs typeface="Arial"/>
              </a:rPr>
              <a:t>, your school will </a:t>
            </a:r>
            <a:r>
              <a:rPr lang="en-US" sz="2400" b="1" dirty="0">
                <a:solidFill>
                  <a:srgbClr val="000000"/>
                </a:solidFill>
                <a:latin typeface="Arial"/>
                <a:ea typeface="MS PGothic"/>
                <a:cs typeface="Arial"/>
              </a:rPr>
              <a:t>reduce the institutional aid</a:t>
            </a:r>
            <a:r>
              <a:rPr lang="en-US" sz="2400" dirty="0">
                <a:solidFill>
                  <a:srgbClr val="000000"/>
                </a:solidFill>
                <a:latin typeface="Arial"/>
                <a:ea typeface="MS PGothic"/>
                <a:cs typeface="Arial"/>
              </a:rPr>
              <a:t> so that it </a:t>
            </a:r>
            <a:r>
              <a:rPr lang="en-US" sz="2400" i="1" dirty="0">
                <a:solidFill>
                  <a:srgbClr val="000000"/>
                </a:solidFill>
                <a:latin typeface="Arial"/>
                <a:ea typeface="MS PGothic"/>
                <a:cs typeface="Arial"/>
              </a:rPr>
              <a:t>just covers</a:t>
            </a:r>
            <a:r>
              <a:rPr lang="en-US" sz="2400" dirty="0">
                <a:solidFill>
                  <a:srgbClr val="000000"/>
                </a:solidFill>
                <a:latin typeface="Arial"/>
                <a:ea typeface="MS PGothic"/>
                <a:cs typeface="Arial"/>
              </a:rPr>
              <a:t> your costs—</a:t>
            </a:r>
            <a:r>
              <a:rPr lang="en-US" sz="2400" b="1" dirty="0">
                <a:solidFill>
                  <a:srgbClr val="000000"/>
                </a:solidFill>
                <a:latin typeface="Arial"/>
                <a:ea typeface="MS PGothic"/>
                <a:cs typeface="Arial"/>
              </a:rPr>
              <a:t>not more</a:t>
            </a:r>
            <a:r>
              <a:rPr lang="en-US" sz="2400" dirty="0">
                <a:solidFill>
                  <a:srgbClr val="000000"/>
                </a:solidFill>
                <a:latin typeface="Arial"/>
                <a:ea typeface="MS PGothic"/>
                <a:cs typeface="Arial"/>
              </a:rPr>
              <a:t>.</a:t>
            </a:r>
            <a:endParaRPr lang="en-US" sz="2400" dirty="0">
              <a:solidFill>
                <a:srgbClr val="000000"/>
              </a:solidFill>
              <a:ea typeface="MS PGothic"/>
            </a:endParaRPr>
          </a:p>
        </p:txBody>
      </p:sp>
    </p:spTree>
    <p:extLst>
      <p:ext uri="{BB962C8B-B14F-4D97-AF65-F5344CB8AC3E}">
        <p14:creationId xmlns:p14="http://schemas.microsoft.com/office/powerpoint/2010/main" val="362059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605" y="1370893"/>
            <a:ext cx="10972800" cy="5903118"/>
          </a:xfrm>
        </p:spPr>
        <p:txBody>
          <a:bodyPr lIns="91440" tIns="45720" rIns="91440" bIns="45720" anchor="t"/>
          <a:lstStyle/>
          <a:p>
            <a:pPr algn="ctr"/>
            <a:r>
              <a:rPr lang="en-US" b="1" dirty="0">
                <a:solidFill>
                  <a:srgbClr val="C00000"/>
                </a:solidFill>
                <a:ea typeface="MS PGothic"/>
              </a:rPr>
              <a:t>Maintaining Eligibility</a:t>
            </a:r>
            <a:r>
              <a:rPr lang="en-US" b="1" dirty="0">
                <a:ea typeface="MS PGothic"/>
              </a:rPr>
              <a:t/>
            </a:r>
            <a:br>
              <a:rPr lang="en-US" b="1" dirty="0">
                <a:ea typeface="MS PGothic"/>
              </a:rPr>
            </a:br>
            <a:r>
              <a:rPr lang="en-US" dirty="0">
                <a:ea typeface="MS PGothic"/>
              </a:rPr>
              <a:t>👀 </a:t>
            </a:r>
            <a:r>
              <a:rPr lang="en-US" dirty="0">
                <a:solidFill>
                  <a:srgbClr val="000000"/>
                </a:solidFill>
                <a:ea typeface="MS PGothic"/>
              </a:rPr>
              <a:t>Yes, we’re watching your grades!</a:t>
            </a:r>
            <a:r>
              <a:rPr lang="en-US" dirty="0"/>
              <a:t/>
            </a:r>
            <a:br>
              <a:rPr lang="en-US" dirty="0"/>
            </a:br>
            <a:r>
              <a:rPr lang="en-US" sz="2800" dirty="0">
                <a:solidFill>
                  <a:srgbClr val="000000"/>
                </a:solidFill>
                <a:ea typeface="MS PGothic"/>
              </a:rPr>
              <a:t>Students must maintain Satisfactory Academic Progress (SAP)</a:t>
            </a:r>
            <a:r>
              <a:rPr lang="en-US" sz="2800" dirty="0">
                <a:ea typeface="MS PGothic"/>
              </a:rPr>
              <a:t/>
            </a:r>
            <a:br>
              <a:rPr lang="en-US" sz="2800" dirty="0">
                <a:ea typeface="MS PGothic"/>
              </a:rPr>
            </a:br>
            <a:r>
              <a:rPr lang="en-US" sz="2800" dirty="0">
                <a:ea typeface="MS PGothic"/>
              </a:rPr>
              <a:t/>
            </a:r>
            <a:br>
              <a:rPr lang="en-US" sz="2800" dirty="0">
                <a:ea typeface="MS PGothic"/>
              </a:rPr>
            </a:br>
            <a:r>
              <a:rPr lang="en-US" sz="2800" dirty="0">
                <a:solidFill>
                  <a:srgbClr val="000000"/>
                </a:solidFill>
                <a:ea typeface="MS PGothic"/>
              </a:rPr>
              <a:t>Students must maintain a 2.0 cumulative GPA </a:t>
            </a:r>
            <a:r>
              <a:rPr lang="en-US" sz="2800" dirty="0"/>
              <a:t/>
            </a:r>
            <a:br>
              <a:rPr lang="en-US" sz="2800" dirty="0"/>
            </a:br>
            <a:r>
              <a:rPr lang="en-US" sz="2800" dirty="0">
                <a:solidFill>
                  <a:srgbClr val="000000"/>
                </a:solidFill>
                <a:ea typeface="MS PGothic"/>
              </a:rPr>
              <a:t> </a:t>
            </a:r>
            <a:r>
              <a:rPr lang="en-US" sz="2800" dirty="0"/>
              <a:t/>
            </a:r>
            <a:br>
              <a:rPr lang="en-US" sz="2800" dirty="0"/>
            </a:br>
            <a:r>
              <a:rPr lang="en-US" sz="2800" dirty="0">
                <a:solidFill>
                  <a:srgbClr val="000000"/>
                </a:solidFill>
                <a:ea typeface="MS PGothic"/>
              </a:rPr>
              <a:t>Students are required to complete at least 75% of all attempted credits</a:t>
            </a:r>
            <a:r>
              <a:rPr lang="en-US" sz="2800" dirty="0"/>
              <a:t/>
            </a:r>
            <a:br>
              <a:rPr lang="en-US" sz="2800" dirty="0"/>
            </a:br>
            <a:r>
              <a:rPr lang="en-US" sz="2800" dirty="0">
                <a:solidFill>
                  <a:srgbClr val="000000"/>
                </a:solidFill>
                <a:ea typeface="MS PGothic"/>
              </a:rPr>
              <a:t> </a:t>
            </a:r>
            <a:r>
              <a:rPr lang="en-US" sz="2800" dirty="0"/>
              <a:t/>
            </a:r>
            <a:br>
              <a:rPr lang="en-US" sz="2800" dirty="0"/>
            </a:br>
            <a:r>
              <a:rPr lang="en-US" sz="2800" dirty="0">
                <a:solidFill>
                  <a:srgbClr val="000000"/>
                </a:solidFill>
                <a:ea typeface="MS PGothic"/>
              </a:rPr>
              <a:t>Students must not exceed maximum timeframe for degree objective</a:t>
            </a:r>
            <a:r>
              <a:rPr lang="en-US" sz="2800" dirty="0">
                <a:ea typeface="MS PGothic"/>
              </a:rPr>
              <a:t/>
            </a:r>
            <a:br>
              <a:rPr lang="en-US" sz="2800" dirty="0">
                <a:ea typeface="MS PGothic"/>
              </a:rPr>
            </a:br>
            <a:r>
              <a:rPr lang="en-US" sz="3200" b="1" dirty="0">
                <a:solidFill>
                  <a:srgbClr val="C00000"/>
                </a:solidFill>
                <a:ea typeface="MS PGothic"/>
              </a:rPr>
              <a:t>Finish your degree in a reasonable timeframe</a:t>
            </a:r>
            <a:r>
              <a:rPr lang="en-US" sz="3200" b="1" dirty="0"/>
              <a:t/>
            </a:r>
            <a:br>
              <a:rPr lang="en-US" sz="3200" b="1" dirty="0"/>
            </a:br>
            <a:r>
              <a:rPr lang="en-US" sz="3200" b="1" dirty="0">
                <a:solidFill>
                  <a:srgbClr val="C00000"/>
                </a:solidFill>
                <a:ea typeface="MS PGothic"/>
              </a:rPr>
              <a:t>Falling behind = losing aid</a:t>
            </a:r>
            <a:r>
              <a:rPr lang="en-US" sz="3200" dirty="0"/>
              <a:t/>
            </a:r>
            <a:br>
              <a:rPr lang="en-US" sz="3200" dirty="0"/>
            </a:br>
            <a:endParaRPr lang="en-US" sz="3200" dirty="0">
              <a:solidFill>
                <a:srgbClr val="000000"/>
              </a:solidFill>
            </a:endParaRPr>
          </a:p>
        </p:txBody>
      </p:sp>
    </p:spTree>
    <p:extLst>
      <p:ext uri="{BB962C8B-B14F-4D97-AF65-F5344CB8AC3E}">
        <p14:creationId xmlns:p14="http://schemas.microsoft.com/office/powerpoint/2010/main" val="2087161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88473"/>
            <a:ext cx="11034823" cy="5052107"/>
          </a:xfrm>
        </p:spPr>
        <p:txBody>
          <a:bodyPr lIns="91440" tIns="45720" rIns="91440" bIns="45720" anchor="t"/>
          <a:lstStyle/>
          <a:p>
            <a:pPr algn="ctr"/>
            <a:r>
              <a:rPr lang="en-US" sz="3200" b="1" dirty="0">
                <a:solidFill>
                  <a:srgbClr val="C00000"/>
                </a:solidFill>
                <a:ea typeface="MS PGothic"/>
              </a:rPr>
              <a:t>We Are Here to Serve You Remotely</a:t>
            </a:r>
            <a:r>
              <a:rPr lang="en-US" sz="3200" dirty="0"/>
              <a:t/>
            </a:r>
            <a:br>
              <a:rPr lang="en-US" sz="3200" dirty="0"/>
            </a:br>
            <a:r>
              <a:rPr lang="en-US" sz="3200" dirty="0"/>
              <a:t/>
            </a:r>
            <a:br>
              <a:rPr lang="en-US" sz="3200" dirty="0"/>
            </a:br>
            <a:r>
              <a:rPr lang="en-US" sz="2400" dirty="0">
                <a:solidFill>
                  <a:srgbClr val="000000"/>
                </a:solidFill>
                <a:ea typeface="MS PGothic"/>
              </a:rPr>
              <a:t>If you have additional questions about any topic covered in this presentation, you may contact a financial aid team member. </a:t>
            </a:r>
            <a:r>
              <a:rPr lang="en-US" sz="2400" dirty="0"/>
              <a:t/>
            </a:r>
            <a:br>
              <a:rPr lang="en-US" sz="2400" dirty="0"/>
            </a:br>
            <a:r>
              <a:rPr lang="en-US" sz="2400" dirty="0">
                <a:ea typeface="MS PGothic"/>
              </a:rPr>
              <a:t/>
            </a:r>
            <a:br>
              <a:rPr lang="en-US" sz="2400" dirty="0">
                <a:ea typeface="MS PGothic"/>
              </a:rPr>
            </a:br>
            <a:r>
              <a:rPr lang="en-US" sz="2400" dirty="0">
                <a:solidFill>
                  <a:srgbClr val="000000"/>
                </a:solidFill>
                <a:ea typeface="MS PGothic"/>
              </a:rPr>
              <a:t>Email: finaid@tuskegee.edu</a:t>
            </a:r>
            <a:r>
              <a:rPr lang="en-US" sz="2400" dirty="0"/>
              <a:t/>
            </a:r>
            <a:br>
              <a:rPr lang="en-US" sz="2400" dirty="0"/>
            </a:br>
            <a:r>
              <a:rPr lang="en-US" sz="2400" dirty="0">
                <a:ea typeface="MS PGothic"/>
              </a:rPr>
              <a:t/>
            </a:r>
            <a:br>
              <a:rPr lang="en-US" sz="2400" dirty="0">
                <a:ea typeface="MS PGothic"/>
              </a:rPr>
            </a:br>
            <a:r>
              <a:rPr lang="en-US" sz="2400" dirty="0">
                <a:solidFill>
                  <a:srgbClr val="000000"/>
                </a:solidFill>
                <a:ea typeface="MS PGothic"/>
              </a:rPr>
              <a:t>Phone: (334) 727-8088</a:t>
            </a:r>
            <a:r>
              <a:rPr lang="en-US" sz="2400" dirty="0"/>
              <a:t/>
            </a:r>
            <a:br>
              <a:rPr lang="en-US" sz="2400" dirty="0"/>
            </a:br>
            <a:r>
              <a:rPr lang="en-US" sz="2400" dirty="0">
                <a:ea typeface="MS PGothic"/>
              </a:rPr>
              <a:t/>
            </a:r>
            <a:br>
              <a:rPr lang="en-US" sz="2400" dirty="0">
                <a:ea typeface="MS PGothic"/>
              </a:rPr>
            </a:br>
            <a:r>
              <a:rPr lang="en-US" sz="2400" dirty="0">
                <a:solidFill>
                  <a:srgbClr val="000000"/>
                </a:solidFill>
                <a:ea typeface="MS PGothic"/>
              </a:rPr>
              <a:t>Book an appointment: https://outlook.office365.com/owa/calendar/TuskegeeUniversityStudentFinancialServices@tuskegee.onmicrosoft.com/bookings/</a:t>
            </a:r>
            <a:r>
              <a:rPr lang="en-US" sz="2800" dirty="0"/>
              <a:t/>
            </a:r>
            <a:br>
              <a:rPr lang="en-US" sz="2800" dirty="0"/>
            </a:br>
            <a:endParaRPr lang="en-US" sz="2800" dirty="0"/>
          </a:p>
        </p:txBody>
      </p:sp>
    </p:spTree>
    <p:extLst>
      <p:ext uri="{BB962C8B-B14F-4D97-AF65-F5344CB8AC3E}">
        <p14:creationId xmlns:p14="http://schemas.microsoft.com/office/powerpoint/2010/main" val="1515148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13482"/>
            <a:ext cx="10972800" cy="1143000"/>
          </a:xfrm>
        </p:spPr>
        <p:txBody>
          <a:bodyPr lIns="91440" tIns="45720" rIns="91440" bIns="45720" anchor="t"/>
          <a:lstStyle/>
          <a:p>
            <a:pPr algn="ctr"/>
            <a:r>
              <a:rPr lang="en-US" dirty="0">
                <a:solidFill>
                  <a:srgbClr val="000000"/>
                </a:solidFill>
                <a:ea typeface="MS PGothic"/>
              </a:rPr>
              <a:t>You Got This, Golden Tiger! 🐅</a:t>
            </a:r>
            <a:r>
              <a:rPr lang="en-US" dirty="0"/>
              <a:t/>
            </a:r>
            <a:br>
              <a:rPr lang="en-US" dirty="0"/>
            </a:br>
            <a:r>
              <a:rPr lang="en-US" dirty="0"/>
              <a:t/>
            </a:r>
            <a:br>
              <a:rPr lang="en-US" dirty="0"/>
            </a:br>
            <a:r>
              <a:rPr lang="en-US" dirty="0"/>
              <a:t/>
            </a:r>
            <a:br>
              <a:rPr lang="en-US" dirty="0"/>
            </a:br>
            <a:r>
              <a:rPr lang="en-US" dirty="0">
                <a:solidFill>
                  <a:srgbClr val="000000"/>
                </a:solidFill>
                <a:ea typeface="MS PGothic"/>
              </a:rPr>
              <a:t>Financial aid doesn’t have to be scary!</a:t>
            </a:r>
            <a:r>
              <a:rPr lang="en-US" dirty="0"/>
              <a:t/>
            </a:r>
            <a:br>
              <a:rPr lang="en-US" dirty="0"/>
            </a:br>
            <a:r>
              <a:rPr lang="en-US" dirty="0">
                <a:solidFill>
                  <a:srgbClr val="000000"/>
                </a:solidFill>
                <a:ea typeface="MS PGothic"/>
              </a:rPr>
              <a:t>Stay organized</a:t>
            </a:r>
            <a:r>
              <a:rPr lang="en-US" dirty="0">
                <a:ea typeface="MS PGothic"/>
              </a:rPr>
              <a:t/>
            </a:r>
            <a:br>
              <a:rPr lang="en-US" dirty="0">
                <a:ea typeface="MS PGothic"/>
              </a:rPr>
            </a:br>
            <a:r>
              <a:rPr lang="en-US" dirty="0">
                <a:solidFill>
                  <a:srgbClr val="000000"/>
                </a:solidFill>
                <a:ea typeface="MS PGothic"/>
              </a:rPr>
              <a:t>Ask questions </a:t>
            </a:r>
            <a:r>
              <a:rPr lang="en-US" sz="2800" dirty="0">
                <a:solidFill>
                  <a:srgbClr val="000000"/>
                </a:solidFill>
                <a:ea typeface="MS PGothic"/>
              </a:rPr>
              <a:t>(there is no stupid question, only if do not ask)</a:t>
            </a:r>
            <a:r>
              <a:rPr lang="en-US" dirty="0">
                <a:ea typeface="MS PGothic"/>
              </a:rPr>
              <a:t/>
            </a:r>
            <a:br>
              <a:rPr lang="en-US" dirty="0">
                <a:ea typeface="MS PGothic"/>
              </a:rPr>
            </a:br>
            <a:r>
              <a:rPr lang="en-US" dirty="0">
                <a:solidFill>
                  <a:srgbClr val="000000"/>
                </a:solidFill>
                <a:ea typeface="MS PGothic"/>
              </a:rPr>
              <a:t>Check your email</a:t>
            </a:r>
            <a:r>
              <a:rPr lang="en-US" dirty="0"/>
              <a:t/>
            </a:r>
            <a:br>
              <a:rPr lang="en-US" dirty="0"/>
            </a:br>
            <a:r>
              <a:rPr lang="en-US" dirty="0">
                <a:ea typeface="MS PGothic"/>
              </a:rPr>
              <a:t/>
            </a:r>
            <a:br>
              <a:rPr lang="en-US" dirty="0">
                <a:ea typeface="MS PGothic"/>
              </a:rPr>
            </a:br>
            <a:r>
              <a:rPr lang="en-US" sz="2800" i="1" dirty="0">
                <a:solidFill>
                  <a:srgbClr val="000000"/>
                </a:solidFill>
                <a:ea typeface="MS PGothic"/>
              </a:rPr>
              <a:t>We’re rooting for you—yes, even when you forget a form 😉</a:t>
            </a:r>
            <a:endParaRPr lang="en-US" sz="2800" i="1"/>
          </a:p>
        </p:txBody>
      </p:sp>
    </p:spTree>
    <p:extLst>
      <p:ext uri="{BB962C8B-B14F-4D97-AF65-F5344CB8AC3E}">
        <p14:creationId xmlns:p14="http://schemas.microsoft.com/office/powerpoint/2010/main" val="978776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0CE607-E9BD-981C-5DC2-CDDC42E4235E}"/>
              </a:ext>
            </a:extLst>
          </p:cNvPr>
          <p:cNvSpPr txBox="1"/>
          <p:nvPr/>
        </p:nvSpPr>
        <p:spPr>
          <a:xfrm>
            <a:off x="1749846" y="2043629"/>
            <a:ext cx="8352621" cy="201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2475"/>
              </a:lnSpc>
            </a:pPr>
            <a:r>
              <a:rPr lang="en-US" sz="3200" b="1" dirty="0">
                <a:latin typeface="Times"/>
                <a:ea typeface="MS PGothic"/>
                <a:cs typeface="Times"/>
              </a:rPr>
              <a:t>🎓 </a:t>
            </a:r>
            <a:r>
              <a:rPr lang="en-US" sz="3200" b="1" dirty="0">
                <a:solidFill>
                  <a:srgbClr val="000000"/>
                </a:solidFill>
                <a:latin typeface="Times"/>
                <a:ea typeface="MS PGothic"/>
                <a:cs typeface="Times"/>
              </a:rPr>
              <a:t>Money Matters, But So Do You!​</a:t>
            </a:r>
            <a:endParaRPr lang="en-US" sz="3200" b="1" dirty="0">
              <a:solidFill>
                <a:srgbClr val="000000"/>
              </a:solidFill>
              <a:cs typeface="Times"/>
            </a:endParaRPr>
          </a:p>
          <a:p>
            <a:pPr algn="ctr">
              <a:lnSpc>
                <a:spcPts val="2475"/>
              </a:lnSpc>
            </a:pPr>
            <a:endParaRPr lang="en-US" sz="3200" b="1" dirty="0">
              <a:solidFill>
                <a:srgbClr val="000000"/>
              </a:solidFill>
              <a:latin typeface="Times"/>
              <a:ea typeface="MS PGothic"/>
              <a:cs typeface="Times"/>
            </a:endParaRPr>
          </a:p>
          <a:p>
            <a:pPr algn="ctr">
              <a:lnSpc>
                <a:spcPts val="2475"/>
              </a:lnSpc>
            </a:pPr>
            <a:r>
              <a:rPr lang="en-US" sz="3200" b="1" dirty="0">
                <a:solidFill>
                  <a:srgbClr val="000000"/>
                </a:solidFill>
                <a:latin typeface="Times"/>
                <a:ea typeface="MS PGothic"/>
                <a:cs typeface="Times"/>
              </a:rPr>
              <a:t>Welcome, Golden Tigers!​ </a:t>
            </a:r>
            <a:endParaRPr lang="en-US" sz="3200" dirty="0">
              <a:solidFill>
                <a:srgbClr val="000000"/>
              </a:solidFill>
              <a:cs typeface="Times"/>
            </a:endParaRPr>
          </a:p>
          <a:p>
            <a:pPr>
              <a:lnSpc>
                <a:spcPts val="2475"/>
              </a:lnSpc>
            </a:pPr>
            <a:r>
              <a:rPr lang="en-US" b="1" dirty="0">
                <a:latin typeface="Times"/>
                <a:ea typeface="MS PGothic"/>
                <a:cs typeface="Times"/>
              </a:rPr>
              <a:t>​</a:t>
            </a:r>
          </a:p>
          <a:p>
            <a:pPr>
              <a:lnSpc>
                <a:spcPts val="2475"/>
              </a:lnSpc>
            </a:pPr>
            <a:r>
              <a:rPr lang="en-US" b="1" dirty="0">
                <a:latin typeface="Times"/>
                <a:ea typeface="MS PGothic"/>
                <a:cs typeface="Times"/>
              </a:rPr>
              <a:t>​</a:t>
            </a:r>
          </a:p>
          <a:p>
            <a:pPr algn="ctr">
              <a:lnSpc>
                <a:spcPts val="2475"/>
              </a:lnSpc>
            </a:pPr>
            <a:r>
              <a:rPr lang="en-US" sz="3200" b="1" dirty="0">
                <a:solidFill>
                  <a:srgbClr val="000000"/>
                </a:solidFill>
                <a:latin typeface="Times"/>
                <a:ea typeface="MS PGothic"/>
                <a:cs typeface="Times"/>
              </a:rPr>
              <a:t>We’re here to help you secure the bag!</a:t>
            </a:r>
          </a:p>
        </p:txBody>
      </p:sp>
      <p:pic>
        <p:nvPicPr>
          <p:cNvPr id="5" name="Picture 4" descr="Money Bag Clip Art Images - Free ...">
            <a:extLst>
              <a:ext uri="{FF2B5EF4-FFF2-40B4-BE49-F238E27FC236}">
                <a16:creationId xmlns:a16="http://schemas.microsoft.com/office/drawing/2014/main" id="{E138F9BB-4A9B-F292-5F37-46199D12E2F8}"/>
              </a:ext>
            </a:extLst>
          </p:cNvPr>
          <p:cNvPicPr>
            <a:picLocks noChangeAspect="1"/>
          </p:cNvPicPr>
          <p:nvPr/>
        </p:nvPicPr>
        <p:blipFill>
          <a:blip r:embed="rId2"/>
          <a:stretch>
            <a:fillRect/>
          </a:stretch>
        </p:blipFill>
        <p:spPr>
          <a:xfrm flipH="1">
            <a:off x="5242511" y="4352674"/>
            <a:ext cx="1366085" cy="1361073"/>
          </a:xfrm>
          <a:prstGeom prst="rect">
            <a:avLst/>
          </a:prstGeom>
        </p:spPr>
      </p:pic>
      <p:sp>
        <p:nvSpPr>
          <p:cNvPr id="6" name="TextBox 5">
            <a:extLst>
              <a:ext uri="{FF2B5EF4-FFF2-40B4-BE49-F238E27FC236}">
                <a16:creationId xmlns:a16="http://schemas.microsoft.com/office/drawing/2014/main" id="{299ABA23-DC27-1AF2-3AB8-B2AAA9E62606}"/>
              </a:ext>
            </a:extLst>
          </p:cNvPr>
          <p:cNvSpPr txBox="1"/>
          <p:nvPr/>
        </p:nvSpPr>
        <p:spPr>
          <a:xfrm>
            <a:off x="2849479" y="2618874"/>
            <a:ext cx="267301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rPr>
              <a:t>🐅</a:t>
            </a:r>
            <a:endParaRPr lang="en-US"/>
          </a:p>
        </p:txBody>
      </p:sp>
    </p:spTree>
    <p:extLst>
      <p:ext uri="{BB962C8B-B14F-4D97-AF65-F5344CB8AC3E}">
        <p14:creationId xmlns:p14="http://schemas.microsoft.com/office/powerpoint/2010/main" val="157230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3115" y="1441613"/>
            <a:ext cx="5779955" cy="4465015"/>
          </a:xfrm>
          <a:prstGeom prst="rect">
            <a:avLst/>
          </a:prstGeom>
        </p:spPr>
      </p:pic>
    </p:spTree>
    <p:extLst>
      <p:ext uri="{BB962C8B-B14F-4D97-AF65-F5344CB8AC3E}">
        <p14:creationId xmlns:p14="http://schemas.microsoft.com/office/powerpoint/2010/main" val="2955628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570" y="1197033"/>
            <a:ext cx="10989733" cy="7977569"/>
          </a:xfrm>
        </p:spPr>
        <p:txBody>
          <a:bodyPr/>
          <a:lstStyle/>
          <a:p>
            <a:pPr marL="169545" indent="-169545" algn="ctr"/>
            <a:endParaRPr lang="en-US" dirty="0">
              <a:solidFill>
                <a:srgbClr val="000000"/>
              </a:solidFill>
              <a:ea typeface="MS PGothic"/>
            </a:endParaRPr>
          </a:p>
          <a:p>
            <a:pPr marL="169545" indent="-169545" algn="ctr"/>
            <a:r>
              <a:rPr lang="en-US" dirty="0">
                <a:solidFill>
                  <a:srgbClr val="000000"/>
                </a:solidFill>
                <a:ea typeface="MS PGothic"/>
              </a:rPr>
              <a:t>Meet Your Financial Aid Team</a:t>
            </a:r>
            <a:endParaRPr lang="en-US" dirty="0"/>
          </a:p>
          <a:p>
            <a:pPr marL="169545" indent="-169545" algn="ctr"/>
            <a:r>
              <a:rPr lang="en-US" dirty="0">
                <a:solidFill>
                  <a:srgbClr val="000000"/>
                </a:solidFill>
                <a:ea typeface="MS PGothic"/>
              </a:rPr>
              <a:t>We’re not magicians, but we do make money appear (sometimes)</a:t>
            </a:r>
          </a:p>
          <a:p>
            <a:pPr marL="169545" indent="-169545"/>
            <a:endParaRPr lang="en-US" dirty="0"/>
          </a:p>
          <a:p>
            <a:pPr marL="169545" indent="-169545" algn="ctr"/>
            <a:r>
              <a:rPr lang="en-US" b="1" dirty="0">
                <a:solidFill>
                  <a:srgbClr val="C00000"/>
                </a:solidFill>
                <a:ea typeface="MS PGothic"/>
              </a:rPr>
              <a:t>COUNSELOR’S CONTACT INFORMATION</a:t>
            </a:r>
            <a:r>
              <a:rPr lang="en-US" dirty="0"/>
              <a:t/>
            </a:r>
            <a:br>
              <a:rPr lang="en-US" dirty="0"/>
            </a:br>
            <a:r>
              <a:rPr lang="en-US" dirty="0">
                <a:ea typeface="MS PGothic"/>
              </a:rPr>
              <a:t/>
            </a:r>
            <a:br>
              <a:rPr lang="en-US" dirty="0">
                <a:ea typeface="MS PGothic"/>
              </a:rPr>
            </a:br>
            <a:r>
              <a:rPr lang="en-US" b="1" i="1" dirty="0">
                <a:solidFill>
                  <a:srgbClr val="C00000"/>
                </a:solidFill>
                <a:ea typeface="MS PGothic"/>
              </a:rPr>
              <a:t>A-H</a:t>
            </a:r>
            <a:r>
              <a:rPr lang="en-US" b="1" i="1" dirty="0">
                <a:solidFill>
                  <a:srgbClr val="000000"/>
                </a:solidFill>
                <a:ea typeface="MS PGothic"/>
              </a:rPr>
              <a:t> KIMBER HOLMES </a:t>
            </a:r>
            <a:r>
              <a:rPr lang="en-US" b="1" i="1" dirty="0">
                <a:solidFill>
                  <a:srgbClr val="000000"/>
                </a:solidFill>
                <a:ea typeface="MS PGothic"/>
                <a:hlinkClick r:id="rId2"/>
              </a:rPr>
              <a:t>kholmes@tuskegee.edu</a:t>
            </a:r>
            <a:r>
              <a:rPr lang="en-US" dirty="0">
                <a:solidFill>
                  <a:srgbClr val="000000"/>
                </a:solidFill>
                <a:ea typeface="MS PGothic"/>
              </a:rPr>
              <a:t/>
            </a:r>
            <a:br>
              <a:rPr lang="en-US" dirty="0">
                <a:solidFill>
                  <a:srgbClr val="000000"/>
                </a:solidFill>
                <a:ea typeface="MS PGothic"/>
              </a:rPr>
            </a:br>
            <a:r>
              <a:rPr lang="en-US" dirty="0">
                <a:solidFill>
                  <a:srgbClr val="000000"/>
                </a:solidFill>
                <a:ea typeface="MS PGothic"/>
              </a:rPr>
              <a:t>          </a:t>
            </a:r>
            <a:r>
              <a:rPr lang="en-US" dirty="0">
                <a:ea typeface="MS PGothic"/>
              </a:rPr>
              <a:t/>
            </a:r>
            <a:br>
              <a:rPr lang="en-US" dirty="0">
                <a:ea typeface="MS PGothic"/>
              </a:rPr>
            </a:br>
            <a:r>
              <a:rPr lang="en-US" dirty="0">
                <a:ea typeface="MS PGothic"/>
              </a:rPr>
              <a:t/>
            </a:r>
            <a:br>
              <a:rPr lang="en-US" dirty="0">
                <a:ea typeface="MS PGothic"/>
              </a:rPr>
            </a:br>
            <a:r>
              <a:rPr lang="en-US" b="1" i="1" dirty="0">
                <a:solidFill>
                  <a:srgbClr val="C00000"/>
                </a:solidFill>
                <a:ea typeface="MS PGothic"/>
              </a:rPr>
              <a:t>I-Q</a:t>
            </a:r>
            <a:r>
              <a:rPr lang="en-US" b="1" i="1" dirty="0">
                <a:solidFill>
                  <a:srgbClr val="000000"/>
                </a:solidFill>
                <a:ea typeface="MS PGothic"/>
              </a:rPr>
              <a:t> MIA HARRIS </a:t>
            </a:r>
            <a:r>
              <a:rPr lang="en-US" b="1" i="1" dirty="0">
                <a:solidFill>
                  <a:srgbClr val="000000"/>
                </a:solidFill>
                <a:ea typeface="MS PGothic"/>
                <a:hlinkClick r:id="rId3"/>
              </a:rPr>
              <a:t>mharris@tuskegee.edu</a:t>
            </a:r>
            <a:r>
              <a:rPr lang="en-US" b="1" i="1" dirty="0">
                <a:solidFill>
                  <a:srgbClr val="000000"/>
                </a:solidFill>
                <a:ea typeface="MS PGothic"/>
              </a:rPr>
              <a:t/>
            </a:r>
            <a:br>
              <a:rPr lang="en-US" b="1" i="1" dirty="0">
                <a:solidFill>
                  <a:srgbClr val="000000"/>
                </a:solidFill>
                <a:ea typeface="MS PGothic"/>
              </a:rPr>
            </a:br>
            <a:r>
              <a:rPr lang="en-US" dirty="0">
                <a:solidFill>
                  <a:srgbClr val="000000"/>
                </a:solidFill>
                <a:ea typeface="MS PGothic"/>
              </a:rPr>
              <a:t/>
            </a:r>
            <a:br>
              <a:rPr lang="en-US" dirty="0">
                <a:solidFill>
                  <a:srgbClr val="000000"/>
                </a:solidFill>
                <a:ea typeface="MS PGothic"/>
              </a:rPr>
            </a:br>
            <a:r>
              <a:rPr lang="en-US" dirty="0"/>
              <a:t/>
            </a:r>
            <a:br>
              <a:rPr lang="en-US" dirty="0"/>
            </a:br>
            <a:r>
              <a:rPr lang="en-US" b="1" i="1" dirty="0">
                <a:solidFill>
                  <a:srgbClr val="C00000"/>
                </a:solidFill>
                <a:ea typeface="MS PGothic"/>
              </a:rPr>
              <a:t>R-Z</a:t>
            </a:r>
            <a:r>
              <a:rPr lang="en-US" b="1" i="1" dirty="0">
                <a:solidFill>
                  <a:srgbClr val="000000"/>
                </a:solidFill>
                <a:ea typeface="MS PGothic"/>
              </a:rPr>
              <a:t> GWENDOLYN JOHNSON </a:t>
            </a:r>
            <a:r>
              <a:rPr lang="en-US" b="1" i="1" dirty="0">
                <a:solidFill>
                  <a:srgbClr val="000000"/>
                </a:solidFill>
                <a:ea typeface="MS PGothic"/>
                <a:hlinkClick r:id="rId4"/>
              </a:rPr>
              <a:t>gjohnson@tuskegee.edu</a:t>
            </a:r>
            <a:r>
              <a:rPr lang="en-US" dirty="0">
                <a:solidFill>
                  <a:srgbClr val="000000"/>
                </a:solidFill>
                <a:ea typeface="MS PGothic"/>
              </a:rPr>
              <a:t/>
            </a:r>
            <a:br>
              <a:rPr lang="en-US" dirty="0">
                <a:solidFill>
                  <a:srgbClr val="000000"/>
                </a:solidFill>
                <a:ea typeface="MS PGothic"/>
              </a:rPr>
            </a:br>
            <a:r>
              <a:rPr lang="en-US" dirty="0"/>
              <a:t/>
            </a:r>
            <a:br>
              <a:rPr lang="en-US" dirty="0"/>
            </a:br>
            <a:r>
              <a:rPr lang="en-US" dirty="0">
                <a:solidFill>
                  <a:srgbClr val="000000"/>
                </a:solidFill>
                <a:ea typeface="MS PGothic"/>
              </a:rPr>
              <a:t> </a:t>
            </a:r>
            <a:r>
              <a:rPr lang="en-US" dirty="0"/>
              <a:t/>
            </a:r>
            <a:br>
              <a:rPr lang="en-US" dirty="0"/>
            </a:br>
            <a:endParaRPr lang="en-US" dirty="0"/>
          </a:p>
          <a:p>
            <a:pPr marL="169545" indent="-169545"/>
            <a:endParaRPr lang="en-US" dirty="0"/>
          </a:p>
          <a:p>
            <a:pPr marL="169545" indent="-169545"/>
            <a:endParaRPr lang="en-US" dirty="0"/>
          </a:p>
          <a:p>
            <a:pPr marL="169545" indent="-169545"/>
            <a:endParaRPr lang="en-US" dirty="0"/>
          </a:p>
          <a:p>
            <a:pPr marL="169545" indent="-169545"/>
            <a:endParaRPr lang="en-US" dirty="0"/>
          </a:p>
          <a:p>
            <a:pPr marL="169545" indent="-169545"/>
            <a:endParaRPr lang="en-US" dirty="0"/>
          </a:p>
        </p:txBody>
      </p:sp>
    </p:spTree>
    <p:extLst>
      <p:ext uri="{BB962C8B-B14F-4D97-AF65-F5344CB8AC3E}">
        <p14:creationId xmlns:p14="http://schemas.microsoft.com/office/powerpoint/2010/main" val="363210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7338" y="1338667"/>
            <a:ext cx="10972800" cy="1143000"/>
          </a:xfrm>
        </p:spPr>
        <p:txBody>
          <a:bodyPr/>
          <a:lstStyle/>
          <a:p>
            <a:pPr algn="ctr"/>
            <a:r>
              <a:rPr lang="en-US" b="1" dirty="0">
                <a:solidFill>
                  <a:srgbClr val="C00000"/>
                </a:solidFill>
              </a:rPr>
              <a:t>Social Media Pages @</a:t>
            </a:r>
            <a:r>
              <a:rPr lang="en-US" b="1" dirty="0" err="1">
                <a:solidFill>
                  <a:srgbClr val="C00000"/>
                </a:solidFill>
              </a:rPr>
              <a:t>skegeefinaid</a:t>
            </a:r>
            <a:endParaRPr lang="en-US" b="1" dirty="0">
              <a:solidFill>
                <a:srgbClr val="C00000"/>
              </a:solidFill>
            </a:endParaRPr>
          </a:p>
        </p:txBody>
      </p:sp>
      <p:pic>
        <p:nvPicPr>
          <p:cNvPr id="6" name="Content Placeholder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720" y="2078180"/>
            <a:ext cx="5389074" cy="3916211"/>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958" y="2078181"/>
            <a:ext cx="5633620" cy="3916211"/>
          </a:xfrm>
          <a:prstGeom prst="rect">
            <a:avLst/>
          </a:prstGeom>
        </p:spPr>
      </p:pic>
    </p:spTree>
    <p:extLst>
      <p:ext uri="{BB962C8B-B14F-4D97-AF65-F5344CB8AC3E}">
        <p14:creationId xmlns:p14="http://schemas.microsoft.com/office/powerpoint/2010/main" val="901330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96537"/>
            <a:ext cx="10972800" cy="1105593"/>
          </a:xfrm>
        </p:spPr>
        <p:txBody>
          <a:bodyPr vert="horz" lIns="91440" tIns="45720" rIns="91440" bIns="45720" anchor="t"/>
          <a:lstStyle/>
          <a:p>
            <a:pPr algn="ctr"/>
            <a:r>
              <a:rPr lang="en-US" b="1" dirty="0">
                <a:solidFill>
                  <a:srgbClr val="000000"/>
                </a:solidFill>
                <a:ea typeface="MS PGothic"/>
              </a:rPr>
              <a:t>Stay In The Know</a:t>
            </a:r>
            <a:r>
              <a:rPr lang="en-US" dirty="0"/>
              <a:t/>
            </a:r>
            <a:br>
              <a:rPr lang="en-US" dirty="0"/>
            </a:br>
            <a:r>
              <a:rPr lang="en-US" dirty="0"/>
              <a:t/>
            </a:r>
            <a:br>
              <a:rPr lang="en-US" dirty="0"/>
            </a:br>
            <a:r>
              <a:rPr lang="en-US" dirty="0">
                <a:solidFill>
                  <a:srgbClr val="000000"/>
                </a:solidFill>
                <a:ea typeface="MS PGothic"/>
              </a:rPr>
              <a:t>-Check Tiger Web regularly</a:t>
            </a:r>
            <a:r>
              <a:rPr lang="en-US" dirty="0"/>
              <a:t/>
            </a:r>
            <a:br>
              <a:rPr lang="en-US" dirty="0"/>
            </a:br>
            <a:r>
              <a:rPr lang="en-US" dirty="0">
                <a:ea typeface="MS PGothic"/>
              </a:rPr>
              <a:t/>
            </a:r>
            <a:br>
              <a:rPr lang="en-US" dirty="0">
                <a:ea typeface="MS PGothic"/>
              </a:rPr>
            </a:br>
            <a:r>
              <a:rPr lang="en-US" dirty="0">
                <a:solidFill>
                  <a:srgbClr val="000000"/>
                </a:solidFill>
                <a:ea typeface="MS PGothic"/>
              </a:rPr>
              <a:t>-Respond to emails from Financial Aid</a:t>
            </a:r>
            <a:r>
              <a:rPr lang="en-US" dirty="0"/>
              <a:t/>
            </a:r>
            <a:br>
              <a:rPr lang="en-US" dirty="0"/>
            </a:br>
            <a:r>
              <a:rPr lang="en-US" dirty="0">
                <a:ea typeface="MS PGothic"/>
              </a:rPr>
              <a:t/>
            </a:r>
            <a:br>
              <a:rPr lang="en-US" dirty="0">
                <a:ea typeface="MS PGothic"/>
              </a:rPr>
            </a:br>
            <a:r>
              <a:rPr lang="en-US" dirty="0">
                <a:solidFill>
                  <a:srgbClr val="000000"/>
                </a:solidFill>
                <a:ea typeface="MS PGothic"/>
              </a:rPr>
              <a:t>-Follow TU social media for deadline reminders &amp; tips</a:t>
            </a:r>
            <a:r>
              <a:rPr lang="en-US" dirty="0"/>
              <a:t/>
            </a:r>
            <a:br>
              <a:rPr lang="en-US" dirty="0"/>
            </a:br>
            <a:endParaRPr lang="en-US" dirty="0"/>
          </a:p>
        </p:txBody>
      </p:sp>
    </p:spTree>
    <p:extLst>
      <p:ext uri="{BB962C8B-B14F-4D97-AF65-F5344CB8AC3E}">
        <p14:creationId xmlns:p14="http://schemas.microsoft.com/office/powerpoint/2010/main" val="3475764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63040"/>
            <a:ext cx="10972800" cy="980902"/>
          </a:xfrm>
        </p:spPr>
        <p:txBody>
          <a:bodyPr vert="horz" lIns="91440" tIns="45720" rIns="91440" bIns="45720" anchor="t"/>
          <a:lstStyle/>
          <a:p>
            <a:r>
              <a:rPr lang="en-US" b="1" dirty="0">
                <a:solidFill>
                  <a:srgbClr val="000000"/>
                </a:solidFill>
                <a:ea typeface="MS PGothic"/>
              </a:rPr>
              <a:t>Top 5 Financial Aid Fails 🚫</a:t>
            </a:r>
            <a:r>
              <a:rPr lang="en-US" dirty="0"/>
              <a:t/>
            </a:r>
            <a:br>
              <a:rPr lang="en-US" dirty="0"/>
            </a:br>
            <a:r>
              <a:rPr lang="en-US" dirty="0"/>
              <a:t/>
            </a:r>
            <a:br>
              <a:rPr lang="en-US" dirty="0"/>
            </a:br>
            <a:r>
              <a:rPr lang="en-US" i="1" dirty="0">
                <a:solidFill>
                  <a:srgbClr val="000000"/>
                </a:solidFill>
                <a:ea typeface="MS PGothic"/>
              </a:rPr>
              <a:t>Let’s Not Be That Student:</a:t>
            </a:r>
            <a:r>
              <a:rPr lang="en-US" i="1" dirty="0"/>
              <a:t/>
            </a:r>
            <a:br>
              <a:rPr lang="en-US" i="1" dirty="0"/>
            </a:br>
            <a:r>
              <a:rPr lang="en-US" sz="3200" dirty="0">
                <a:solidFill>
                  <a:srgbClr val="000000"/>
                </a:solidFill>
                <a:ea typeface="MS PGothic"/>
              </a:rPr>
              <a:t>1. Ignoring emails</a:t>
            </a:r>
            <a:r>
              <a:rPr lang="en-US" sz="3200" dirty="0"/>
              <a:t/>
            </a:r>
            <a:br>
              <a:rPr lang="en-US" sz="3200" dirty="0"/>
            </a:br>
            <a:r>
              <a:rPr lang="en-US" sz="3200" dirty="0">
                <a:solidFill>
                  <a:srgbClr val="000000"/>
                </a:solidFill>
                <a:ea typeface="MS PGothic"/>
              </a:rPr>
              <a:t>2. Missing FAFSA deadlines</a:t>
            </a:r>
            <a:r>
              <a:rPr lang="en-US" sz="3200" dirty="0"/>
              <a:t/>
            </a:r>
            <a:br>
              <a:rPr lang="en-US" sz="3200" dirty="0"/>
            </a:br>
            <a:r>
              <a:rPr lang="en-US" sz="3200" dirty="0">
                <a:solidFill>
                  <a:srgbClr val="000000"/>
                </a:solidFill>
                <a:ea typeface="MS PGothic"/>
              </a:rPr>
              <a:t>3. Failing SAP </a:t>
            </a:r>
            <a:r>
              <a:rPr lang="en-US" sz="3200" dirty="0"/>
              <a:t/>
            </a:r>
            <a:br>
              <a:rPr lang="en-US" sz="3200" dirty="0"/>
            </a:br>
            <a:r>
              <a:rPr lang="en-US" sz="3200" dirty="0">
                <a:solidFill>
                  <a:srgbClr val="000000"/>
                </a:solidFill>
                <a:ea typeface="MS PGothic"/>
              </a:rPr>
              <a:t>4. Not checking Self Service</a:t>
            </a:r>
            <a:r>
              <a:rPr lang="en-US" sz="3200" dirty="0"/>
              <a:t/>
            </a:r>
            <a:br>
              <a:rPr lang="en-US" sz="3200" dirty="0"/>
            </a:br>
            <a:r>
              <a:rPr lang="en-US" sz="3200" dirty="0">
                <a:solidFill>
                  <a:srgbClr val="000000"/>
                </a:solidFill>
                <a:ea typeface="MS PGothic"/>
              </a:rPr>
              <a:t>5. Expecting refunds Day 1 (😅 lol no)</a:t>
            </a:r>
            <a:r>
              <a:rPr lang="en-US" dirty="0"/>
              <a:t/>
            </a:r>
            <a:br>
              <a:rPr lang="en-US" dirty="0"/>
            </a:br>
            <a:endParaRPr lang="en-US" dirty="0"/>
          </a:p>
        </p:txBody>
      </p:sp>
    </p:spTree>
    <p:extLst>
      <p:ext uri="{BB962C8B-B14F-4D97-AF65-F5344CB8AC3E}">
        <p14:creationId xmlns:p14="http://schemas.microsoft.com/office/powerpoint/2010/main" val="1036000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654" y="1463358"/>
            <a:ext cx="10972800" cy="4072918"/>
          </a:xfrm>
        </p:spPr>
        <p:txBody>
          <a:bodyPr vert="horz" lIns="91440" tIns="45720" rIns="91440" bIns="45720" anchor="t"/>
          <a:lstStyle/>
          <a:p>
            <a:r>
              <a:rPr lang="en-US" i="1" dirty="0">
                <a:solidFill>
                  <a:srgbClr val="000000"/>
                </a:solidFill>
                <a:ea typeface="MS PGothic"/>
              </a:rPr>
              <a:t>FAFSA – Your Golden Ticket 🎫</a:t>
            </a:r>
            <a:r>
              <a:rPr lang="en-US" i="1" dirty="0">
                <a:ea typeface="MS PGothic"/>
              </a:rPr>
              <a:t/>
            </a:r>
            <a:br>
              <a:rPr lang="en-US" i="1" dirty="0">
                <a:ea typeface="MS PGothic"/>
              </a:rPr>
            </a:br>
            <a:r>
              <a:rPr lang="en-US" i="1" dirty="0">
                <a:ea typeface="MS PGothic"/>
              </a:rPr>
              <a:t/>
            </a:r>
            <a:br>
              <a:rPr lang="en-US" i="1" dirty="0">
                <a:ea typeface="MS PGothic"/>
              </a:rPr>
            </a:br>
            <a:r>
              <a:rPr lang="en-US" dirty="0">
                <a:solidFill>
                  <a:srgbClr val="000000"/>
                </a:solidFill>
                <a:ea typeface="MS PGothic"/>
              </a:rPr>
              <a:t>Complete it every year at </a:t>
            </a:r>
            <a:r>
              <a:rPr lang="en-US" dirty="0">
                <a:solidFill>
                  <a:srgbClr val="000000"/>
                </a:solidFill>
                <a:ea typeface="MS PGothic"/>
                <a:hlinkClick r:id="rId2">
                  <a:extLst>
                    <a:ext uri="{A12FA001-AC4F-418D-AE19-62706E023703}">
                      <ahyp:hlinkClr xmlns="" xmlns:ahyp="http://schemas.microsoft.com/office/drawing/2018/hyperlinkcolor" val="tx"/>
                    </a:ext>
                  </a:extLst>
                </a:hlinkClick>
              </a:rPr>
              <a:t>studentaid.gov</a:t>
            </a:r>
            <a:r>
              <a:rPr lang="en-US" dirty="0">
                <a:solidFill>
                  <a:srgbClr val="000000"/>
                </a:solidFill>
              </a:rPr>
              <a:t/>
            </a:r>
            <a:br>
              <a:rPr lang="en-US" dirty="0">
                <a:solidFill>
                  <a:srgbClr val="000000"/>
                </a:solidFill>
              </a:rPr>
            </a:br>
            <a:r>
              <a:rPr lang="en-US" dirty="0">
                <a:solidFill>
                  <a:srgbClr val="000000"/>
                </a:solidFill>
                <a:ea typeface="MS PGothic"/>
              </a:rPr>
              <a:t>Tuskegee’s FAFSA Code: </a:t>
            </a:r>
            <a:r>
              <a:rPr lang="en-US" b="1" dirty="0">
                <a:solidFill>
                  <a:srgbClr val="000000"/>
                </a:solidFill>
                <a:ea typeface="MS PGothic"/>
              </a:rPr>
              <a:t>001050</a:t>
            </a:r>
            <a:r>
              <a:rPr lang="en-US" b="1" dirty="0">
                <a:solidFill>
                  <a:srgbClr val="000000"/>
                </a:solidFill>
              </a:rPr>
              <a:t/>
            </a:r>
            <a:br>
              <a:rPr lang="en-US" b="1" dirty="0">
                <a:solidFill>
                  <a:srgbClr val="000000"/>
                </a:solidFill>
              </a:rPr>
            </a:br>
            <a:r>
              <a:rPr lang="en-US" dirty="0">
                <a:solidFill>
                  <a:srgbClr val="000000"/>
                </a:solidFill>
                <a:ea typeface="MS PGothic"/>
              </a:rPr>
              <a:t>Priority Deadline: </a:t>
            </a:r>
            <a:r>
              <a:rPr lang="en-US" b="1" dirty="0">
                <a:solidFill>
                  <a:srgbClr val="000000"/>
                </a:solidFill>
                <a:ea typeface="MS PGothic"/>
              </a:rPr>
              <a:t>April 1</a:t>
            </a:r>
            <a:r>
              <a:rPr lang="en-US" b="1" baseline="30000" dirty="0">
                <a:solidFill>
                  <a:srgbClr val="000000"/>
                </a:solidFill>
                <a:ea typeface="MS PGothic"/>
              </a:rPr>
              <a:t>st</a:t>
            </a:r>
            <a:r>
              <a:rPr lang="en-US" b="1" dirty="0">
                <a:solidFill>
                  <a:srgbClr val="000000"/>
                </a:solidFill>
              </a:rPr>
              <a:t/>
            </a:r>
            <a:br>
              <a:rPr lang="en-US" b="1" dirty="0">
                <a:solidFill>
                  <a:srgbClr val="000000"/>
                </a:solidFill>
              </a:rPr>
            </a:br>
            <a:r>
              <a:rPr lang="en-US" dirty="0">
                <a:solidFill>
                  <a:srgbClr val="000000"/>
                </a:solidFill>
                <a:ea typeface="MS PGothic"/>
              </a:rPr>
              <a:t>Pro tip: Don’t wait - remind them early!</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4059178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7246" y="1463960"/>
            <a:ext cx="9201665" cy="955044"/>
          </a:xfrm>
        </p:spPr>
        <p:txBody>
          <a:bodyPr/>
          <a:lstStyle/>
          <a:p>
            <a:pPr algn="ctr"/>
            <a:r>
              <a:rPr lang="en-US" sz="4800" b="1" dirty="0">
                <a:solidFill>
                  <a:srgbClr val="C00000"/>
                </a:solidFill>
                <a:ea typeface="MS PGothic"/>
              </a:rPr>
              <a:t>TYPES OF AID</a:t>
            </a:r>
            <a:endParaRPr lang="en-US" sz="4800" dirty="0"/>
          </a:p>
        </p:txBody>
      </p:sp>
      <p:sp>
        <p:nvSpPr>
          <p:cNvPr id="3" name="Subtitle 2"/>
          <p:cNvSpPr>
            <a:spLocks noGrp="1"/>
          </p:cNvSpPr>
          <p:nvPr>
            <p:ph type="subTitle" idx="1"/>
          </p:nvPr>
        </p:nvSpPr>
        <p:spPr>
          <a:xfrm>
            <a:off x="1096433" y="2419004"/>
            <a:ext cx="9144847" cy="4297680"/>
          </a:xfrm>
        </p:spPr>
        <p:txBody>
          <a:bodyPr>
            <a:noAutofit/>
          </a:bodyPr>
          <a:lstStyle/>
          <a:p>
            <a:pPr marL="342900" indent="-342900">
              <a:buFont typeface="Arial" panose="020B0604020202020204" pitchFamily="34" charset="0"/>
              <a:buChar char="•"/>
            </a:pPr>
            <a:r>
              <a:rPr lang="en-US" b="1" dirty="0">
                <a:solidFill>
                  <a:srgbClr val="000000"/>
                </a:solidFill>
                <a:ea typeface="MS PGothic"/>
              </a:rPr>
              <a:t>Federal Pell Grant – </a:t>
            </a:r>
            <a:r>
              <a:rPr lang="en-US" b="1" dirty="0">
                <a:solidFill>
                  <a:srgbClr val="C00000"/>
                </a:solidFill>
                <a:ea typeface="MS PGothic"/>
              </a:rPr>
              <a:t>based on need</a:t>
            </a:r>
            <a:endParaRPr lang="en-US" dirty="0">
              <a:solidFill>
                <a:srgbClr val="C00000"/>
              </a:solidFill>
              <a:ea typeface="MS PGothic"/>
            </a:endParaRPr>
          </a:p>
          <a:p>
            <a:pPr marL="342900" indent="-342900">
              <a:buFont typeface="Arial" panose="020B0604020202020204" pitchFamily="34" charset="0"/>
              <a:buChar char="•"/>
            </a:pPr>
            <a:endParaRPr lang="en-US" b="1" dirty="0">
              <a:solidFill>
                <a:srgbClr val="000000"/>
              </a:solidFill>
              <a:ea typeface="MS PGothic"/>
            </a:endParaRPr>
          </a:p>
          <a:p>
            <a:pPr marL="342900" indent="-342900">
              <a:buFont typeface="Arial" panose="020B0604020202020204" pitchFamily="34" charset="0"/>
              <a:buChar char="•"/>
            </a:pPr>
            <a:r>
              <a:rPr lang="en-US" b="1" dirty="0">
                <a:solidFill>
                  <a:srgbClr val="000000"/>
                </a:solidFill>
                <a:ea typeface="MS PGothic"/>
              </a:rPr>
              <a:t>SEOG – </a:t>
            </a:r>
            <a:r>
              <a:rPr lang="en-US" b="1" dirty="0">
                <a:solidFill>
                  <a:srgbClr val="C00000"/>
                </a:solidFill>
                <a:ea typeface="MS PGothic"/>
              </a:rPr>
              <a:t>extra funds for need-based students       </a:t>
            </a:r>
            <a:r>
              <a:rPr lang="en-US" b="1" dirty="0">
                <a:solidFill>
                  <a:srgbClr val="000000"/>
                </a:solidFill>
                <a:ea typeface="MS PGothic"/>
              </a:rPr>
              <a:t>                 </a:t>
            </a:r>
            <a:endParaRPr lang="en-US" dirty="0">
              <a:ea typeface="MS PGothic"/>
            </a:endParaRPr>
          </a:p>
          <a:p>
            <a:pPr marL="342900" indent="-342900">
              <a:buFont typeface="Arial" panose="020B0604020202020204" pitchFamily="34" charset="0"/>
              <a:buChar char="•"/>
            </a:pPr>
            <a:endParaRPr lang="en-US" dirty="0">
              <a:solidFill>
                <a:srgbClr val="000000"/>
              </a:solidFill>
              <a:ea typeface="MS PGothic"/>
            </a:endParaRPr>
          </a:p>
          <a:p>
            <a:pPr marL="342900" indent="-342900">
              <a:buFont typeface="Arial" panose="020B0604020202020204" pitchFamily="34" charset="0"/>
              <a:buChar char="•"/>
            </a:pPr>
            <a:r>
              <a:rPr lang="en-US" b="1" dirty="0">
                <a:solidFill>
                  <a:srgbClr val="000000"/>
                </a:solidFill>
                <a:ea typeface="MS PGothic"/>
              </a:rPr>
              <a:t>Loans - </a:t>
            </a:r>
            <a:r>
              <a:rPr lang="en-US" b="1" dirty="0">
                <a:solidFill>
                  <a:srgbClr val="C00000"/>
                </a:solidFill>
                <a:ea typeface="MS PGothic"/>
              </a:rPr>
              <a:t>subsidized (interest awaits) unsubsidized (interest starts immediately)        </a:t>
            </a:r>
            <a:r>
              <a:rPr lang="en-US" b="1" dirty="0">
                <a:solidFill>
                  <a:srgbClr val="000000"/>
                </a:solidFill>
                <a:ea typeface="MS PGothic"/>
              </a:rPr>
              <a:t>          </a:t>
            </a:r>
            <a:endParaRPr lang="en-US" dirty="0"/>
          </a:p>
          <a:p>
            <a:endParaRPr lang="en-US" dirty="0">
              <a:ea typeface="MS PGothic"/>
            </a:endParaRPr>
          </a:p>
          <a:p>
            <a:pPr marL="342900" indent="-342900">
              <a:buFont typeface="Arial" panose="020B0604020202020204" pitchFamily="34" charset="0"/>
              <a:buChar char="•"/>
            </a:pPr>
            <a:r>
              <a:rPr lang="en-US" b="1" dirty="0">
                <a:solidFill>
                  <a:srgbClr val="000000"/>
                </a:solidFill>
                <a:ea typeface="MS PGothic"/>
              </a:rPr>
              <a:t>Parent Plus Loans –</a:t>
            </a:r>
            <a:r>
              <a:rPr lang="en-US" b="1" i="1" dirty="0">
                <a:solidFill>
                  <a:srgbClr val="C00000"/>
                </a:solidFill>
                <a:ea typeface="MS PGothic"/>
              </a:rPr>
              <a:t> for your parents .... SURPRISE mom &amp; dad!</a:t>
            </a:r>
            <a:r>
              <a:rPr lang="en-US" b="1" dirty="0">
                <a:solidFill>
                  <a:srgbClr val="000000"/>
                </a:solidFill>
                <a:ea typeface="MS PGothic"/>
              </a:rPr>
              <a:t>    </a:t>
            </a:r>
            <a:endParaRPr lang="en-US" dirty="0">
              <a:ea typeface="MS PGothic"/>
            </a:endParaRPr>
          </a:p>
          <a:p>
            <a:pPr marL="342900" indent="-342900">
              <a:buFont typeface="Arial" panose="020B0604020202020204" pitchFamily="34" charset="0"/>
              <a:buChar char="•"/>
            </a:pPr>
            <a:endParaRPr lang="en-US" b="1" dirty="0">
              <a:solidFill>
                <a:srgbClr val="000000"/>
              </a:solidFill>
              <a:ea typeface="MS PGothic"/>
            </a:endParaRPr>
          </a:p>
          <a:p>
            <a:pPr marL="342900" indent="-342900">
              <a:buFont typeface="Arial" panose="020B0604020202020204" pitchFamily="34" charset="0"/>
              <a:buChar char="•"/>
            </a:pPr>
            <a:r>
              <a:rPr lang="en-US" b="1" dirty="0">
                <a:solidFill>
                  <a:srgbClr val="000000"/>
                </a:solidFill>
                <a:ea typeface="MS PGothic"/>
              </a:rPr>
              <a:t>Federal Work-Study – </a:t>
            </a:r>
            <a:r>
              <a:rPr lang="en-US" b="1" dirty="0">
                <a:solidFill>
                  <a:srgbClr val="C00000"/>
                </a:solidFill>
                <a:ea typeface="MS PGothic"/>
              </a:rPr>
              <a:t>earn $ while studying    </a:t>
            </a:r>
            <a:r>
              <a:rPr lang="en-US" b="1" dirty="0">
                <a:solidFill>
                  <a:srgbClr val="000000"/>
                </a:solidFill>
                <a:ea typeface="MS PGothic"/>
              </a:rPr>
              <a:t>    </a:t>
            </a:r>
            <a:endParaRPr lang="en-US" dirty="0">
              <a:ea typeface="MS PGothic"/>
            </a:endParaRPr>
          </a:p>
          <a:p>
            <a:pPr marL="342900" indent="-342900">
              <a:buFont typeface="Arial" panose="020B0604020202020204" pitchFamily="34" charset="0"/>
              <a:buChar char="•"/>
            </a:pPr>
            <a:endParaRPr lang="en-US" b="1" dirty="0">
              <a:solidFill>
                <a:srgbClr val="000000"/>
              </a:solidFill>
              <a:ea typeface="MS PGothic"/>
            </a:endParaRPr>
          </a:p>
          <a:p>
            <a:pPr marL="342900" indent="-342900">
              <a:buFont typeface="Arial" panose="020B0604020202020204" pitchFamily="34" charset="0"/>
              <a:buChar char="•"/>
            </a:pPr>
            <a:r>
              <a:rPr lang="en-US" b="1" dirty="0">
                <a:solidFill>
                  <a:srgbClr val="000000"/>
                </a:solidFill>
                <a:ea typeface="MS PGothic"/>
              </a:rPr>
              <a:t>External Scholarships - </a:t>
            </a:r>
            <a:r>
              <a:rPr lang="en-US" b="1" dirty="0">
                <a:solidFill>
                  <a:srgbClr val="C00000"/>
                </a:solidFill>
                <a:ea typeface="MS PGothic"/>
              </a:rPr>
              <a:t>more $$$    </a:t>
            </a:r>
            <a:r>
              <a:rPr lang="en-US" b="1" dirty="0">
                <a:solidFill>
                  <a:srgbClr val="000000"/>
                </a:solidFill>
                <a:ea typeface="MS PGothic"/>
              </a:rPr>
              <a:t> </a:t>
            </a:r>
            <a:endParaRPr lang="en-US" dirty="0">
              <a:ea typeface="MS PGothic"/>
            </a:endParaRPr>
          </a:p>
          <a:p>
            <a:pPr marL="342900" indent="-342900">
              <a:buFont typeface="Arial" panose="020B0604020202020204" pitchFamily="34" charset="0"/>
              <a:buChar char="•"/>
            </a:pPr>
            <a:endParaRPr lang="en-US" b="1" dirty="0">
              <a:solidFill>
                <a:srgbClr val="000000"/>
              </a:solidFill>
              <a:ea typeface="MS PGothic"/>
            </a:endParaRPr>
          </a:p>
          <a:p>
            <a:pPr marL="342900" indent="-342900">
              <a:buFont typeface="Arial" panose="020B0604020202020204" pitchFamily="34" charset="0"/>
              <a:buChar char="•"/>
            </a:pPr>
            <a:r>
              <a:rPr lang="en-US" b="1" dirty="0">
                <a:solidFill>
                  <a:srgbClr val="000000"/>
                </a:solidFill>
                <a:ea typeface="MS PGothic"/>
              </a:rPr>
              <a:t>Private Loans</a:t>
            </a:r>
            <a:endParaRPr lang="en-US" dirty="0">
              <a:solidFill>
                <a:srgbClr val="000000"/>
              </a:solidFill>
            </a:endParaRPr>
          </a:p>
        </p:txBody>
      </p:sp>
    </p:spTree>
    <p:extLst>
      <p:ext uri="{BB962C8B-B14F-4D97-AF65-F5344CB8AC3E}">
        <p14:creationId xmlns:p14="http://schemas.microsoft.com/office/powerpoint/2010/main" val="3269590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82811"/>
            <a:ext cx="10972800" cy="625836"/>
          </a:xfrm>
        </p:spPr>
        <p:txBody>
          <a:bodyPr lIns="91440" tIns="45720" rIns="91440" bIns="45720" anchor="t"/>
          <a:lstStyle/>
          <a:p>
            <a:pPr algn="ctr"/>
            <a:r>
              <a:rPr lang="en-US" b="1" dirty="0">
                <a:solidFill>
                  <a:srgbClr val="C00000"/>
                </a:solidFill>
                <a:ea typeface="MS PGothic"/>
              </a:rPr>
              <a:t>How To Accept Award </a:t>
            </a:r>
            <a:endParaRPr lang="en-US" b="1" dirty="0">
              <a:solidFill>
                <a:srgbClr val="C0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838" y="2146241"/>
            <a:ext cx="4755664" cy="3517225"/>
          </a:xfrm>
          <a:prstGeom prst="rect">
            <a:avLst/>
          </a:prstGeom>
        </p:spPr>
      </p:pic>
      <p:sp>
        <p:nvSpPr>
          <p:cNvPr id="4" name="Oval 3"/>
          <p:cNvSpPr/>
          <p:nvPr/>
        </p:nvSpPr>
        <p:spPr>
          <a:xfrm>
            <a:off x="1487977" y="5137265"/>
            <a:ext cx="1774767" cy="216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372" y="2203911"/>
            <a:ext cx="4432916" cy="3411409"/>
          </a:xfrm>
          <a:prstGeom prst="rect">
            <a:avLst/>
          </a:prstGeom>
        </p:spPr>
      </p:pic>
      <p:sp>
        <p:nvSpPr>
          <p:cNvPr id="6" name="Oval 5"/>
          <p:cNvSpPr/>
          <p:nvPr/>
        </p:nvSpPr>
        <p:spPr>
          <a:xfrm>
            <a:off x="5855643" y="5353396"/>
            <a:ext cx="714894" cy="2624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33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Theme1">
  <a:themeElements>
    <a:clrScheme name="Custom 7">
      <a:dk1>
        <a:srgbClr val="0039A6"/>
      </a:dk1>
      <a:lt1>
        <a:srgbClr val="FFFFFF"/>
      </a:lt1>
      <a:dk2>
        <a:srgbClr val="002144"/>
      </a:dk2>
      <a:lt2>
        <a:srgbClr val="FFFFFF"/>
      </a:lt2>
      <a:accent1>
        <a:srgbClr val="0039A6"/>
      </a:accent1>
      <a:accent2>
        <a:srgbClr val="0096DB"/>
      </a:accent2>
      <a:accent3>
        <a:srgbClr val="97C5EB"/>
      </a:accent3>
      <a:accent4>
        <a:srgbClr val="E24912"/>
      </a:accent4>
      <a:accent5>
        <a:srgbClr val="77B800"/>
      </a:accent5>
      <a:accent6>
        <a:srgbClr val="580F8B"/>
      </a:accent6>
      <a:hlink>
        <a:srgbClr val="5F6A72"/>
      </a:hlink>
      <a:folHlink>
        <a:srgbClr val="0090B2"/>
      </a:folHlink>
    </a:clrScheme>
    <a:fontScheme name="4_GradientBar_IdentityBar_QUES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back_bluesig_identitybar 1">
        <a:dk1>
          <a:srgbClr val="000000"/>
        </a:dk1>
        <a:lt1>
          <a:srgbClr val="FFFFFF"/>
        </a:lt1>
        <a:dk2>
          <a:srgbClr val="0039A6"/>
        </a:dk2>
        <a:lt2>
          <a:srgbClr val="A5ACB0"/>
        </a:lt2>
        <a:accent1>
          <a:srgbClr val="0039A6"/>
        </a:accent1>
        <a:accent2>
          <a:srgbClr val="E70033"/>
        </a:accent2>
        <a:accent3>
          <a:srgbClr val="FFFFFF"/>
        </a:accent3>
        <a:accent4>
          <a:srgbClr val="000000"/>
        </a:accent4>
        <a:accent5>
          <a:srgbClr val="AAAED0"/>
        </a:accent5>
        <a:accent6>
          <a:srgbClr val="D1002D"/>
        </a:accent6>
        <a:hlink>
          <a:srgbClr val="0039A6"/>
        </a:hlink>
        <a:folHlink>
          <a:srgbClr val="A5ACB0"/>
        </a:folHlink>
      </a:clrScheme>
      <a:clrMap bg1="lt1" tx1="dk1" bg2="lt2" tx2="dk2" accent1="accent1" accent2="accent2" accent3="accent3" accent4="accent4" accent5="accent5" accent6="accent6" hlink="hlink" folHlink="folHlink"/>
    </a:extraClrScheme>
  </a:extraClrSchemeLst>
  <a:custClrLst>
    <a:custClr name="PANTONE 7546">
      <a:srgbClr val="394A59"/>
    </a:custClr>
    <a:custClr name="PANTONE 431">
      <a:srgbClr val="5F6A72"/>
    </a:custClr>
    <a:custClr name="PANTONE 429">
      <a:srgbClr val="A5ACB0"/>
    </a:custClr>
    <a:custClr name="PANTONE CG1">
      <a:srgbClr val="E2E1DD"/>
    </a:custClr>
    <a:custClr name="PANTONE 7421">
      <a:srgbClr val="61162D"/>
    </a:custClr>
    <a:custClr name="PANTONE 221">
      <a:srgbClr val="96004B"/>
    </a:custClr>
    <a:custClr name="PANTONE 4975">
      <a:srgbClr val="462324"/>
    </a:custClr>
    <a:custClr name="PANTONE 201">
      <a:srgbClr val="9E1B32"/>
    </a:custClr>
    <a:custClr name="PANTONE 185">
      <a:srgbClr val="E70033"/>
    </a:custClr>
    <a:custClr name="PANTONE 1665">
      <a:srgbClr val="E24912"/>
    </a:custClr>
    <a:custClr name="PANTONE 137">
      <a:srgbClr val="FFA200"/>
    </a:custClr>
    <a:custClr name="PANTONE 1215">
      <a:srgbClr val="FBDE81"/>
    </a:custClr>
    <a:custClr name="PANTONE 7499">
      <a:srgbClr val="EEE8C5"/>
    </a:custClr>
    <a:custClr name="PANTONE 553">
      <a:srgbClr val="214232"/>
    </a:custClr>
    <a:custClr name="PANTONE 376">
      <a:srgbClr val="77B800"/>
    </a:custClr>
    <a:custClr name="PANTONE 373">
      <a:srgbClr val="CFEA8B"/>
    </a:custClr>
    <a:custClr name="PANTONE 328">
      <a:srgbClr val="007165"/>
    </a:custClr>
    <a:custClr name="PANTONE 309">
      <a:srgbClr val="003D4D"/>
    </a:custClr>
    <a:custClr name="PANTONE 3135">
      <a:srgbClr val="0091B5"/>
    </a:custClr>
    <a:custClr name="PANTONE 9041">
      <a:srgbClr val="E2EBE4"/>
    </a:custClr>
    <a:custClr name="PANTONE 289">
      <a:srgbClr val="002144"/>
    </a:custClr>
    <a:custClr name="PANTONE 2925">
      <a:srgbClr val="0096DB"/>
    </a:custClr>
    <a:custClr name="PANTONE 283">
      <a:srgbClr val="97C5EB"/>
    </a:custClr>
    <a:custClr name="PANTONE 2597">
      <a:srgbClr val="580F8B"/>
    </a:custClr>
  </a:custClrLst>
  <a:extLst>
    <a:ext uri="{05A4C25C-085E-4340-85A3-A5531E510DB2}">
      <thm15:themeFamily xmlns:thm15="http://schemas.microsoft.com/office/thememl/2012/main" name="Theme1" id="{D4F64E01-8FE1-450E-8E48-0791780BF3A1}" vid="{98483B07-7CEF-4E38-B5F3-69FB565270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512B465BED204DA5534E3C0C95EB0E" ma:contentTypeVersion="18" ma:contentTypeDescription="Create a new document." ma:contentTypeScope="" ma:versionID="37159f048d550286f5e8144cd88709e8">
  <xsd:schema xmlns:xsd="http://www.w3.org/2001/XMLSchema" xmlns:xs="http://www.w3.org/2001/XMLSchema" xmlns:p="http://schemas.microsoft.com/office/2006/metadata/properties" xmlns:ns3="2c2a78e0-6ee4-4a9e-a2c6-648f373cb545" xmlns:ns4="dbf7232b-cbb1-465e-9441-adf637354db5" targetNamespace="http://schemas.microsoft.com/office/2006/metadata/properties" ma:root="true" ma:fieldsID="8e3f54a7a1f3b0916676fc220ad6b74b" ns3:_="" ns4:_="">
    <xsd:import namespace="2c2a78e0-6ee4-4a9e-a2c6-648f373cb545"/>
    <xsd:import namespace="dbf7232b-cbb1-465e-9441-adf637354db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element ref="ns3:MediaLengthInSeconds" minOccurs="0"/>
                <xsd:element ref="ns3:MediaServiceSystemTags" minOccurs="0"/>
                <xsd:element ref="ns3:MediaServiceSearchPropertie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a78e0-6ee4-4a9e-a2c6-648f373cb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f7232b-cbb1-465e-9441-adf637354db5"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c2a78e0-6ee4-4a9e-a2c6-648f373cb545" xsi:nil="true"/>
  </documentManagement>
</p:properties>
</file>

<file path=customXml/itemProps1.xml><?xml version="1.0" encoding="utf-8"?>
<ds:datastoreItem xmlns:ds="http://schemas.openxmlformats.org/officeDocument/2006/customXml" ds:itemID="{C8D372EF-6158-4059-AC81-F07C794607DE}">
  <ds:schemaRefs>
    <ds:schemaRef ds:uri="http://schemas.microsoft.com/sharepoint/v3/contenttype/forms"/>
  </ds:schemaRefs>
</ds:datastoreItem>
</file>

<file path=customXml/itemProps2.xml><?xml version="1.0" encoding="utf-8"?>
<ds:datastoreItem xmlns:ds="http://schemas.openxmlformats.org/officeDocument/2006/customXml" ds:itemID="{9BDDB6FE-86A1-4396-8A0E-2355977719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2a78e0-6ee4-4a9e-a2c6-648f373cb545"/>
    <ds:schemaRef ds:uri="dbf7232b-cbb1-465e-9441-adf637354d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114ED5-D13D-4D50-BBC5-3209DCC46B3B}">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dbf7232b-cbb1-465e-9441-adf637354db5"/>
    <ds:schemaRef ds:uri="2c2a78e0-6ee4-4a9e-a2c6-648f373cb54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Theme1</Template>
  <TotalTime>7520</TotalTime>
  <Words>988</Words>
  <Application>Microsoft Office PowerPoint</Application>
  <PresentationFormat>Widescreen</PresentationFormat>
  <Paragraphs>55</Paragraphs>
  <Slides>20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MS PGothic</vt:lpstr>
      <vt:lpstr>MS PGothic</vt:lpstr>
      <vt:lpstr>Algerian</vt:lpstr>
      <vt:lpstr>Arial</vt:lpstr>
      <vt:lpstr>Arial,Sans-Serif</vt:lpstr>
      <vt:lpstr>Calibri</vt:lpstr>
      <vt:lpstr>Times</vt:lpstr>
      <vt:lpstr>Wingdings</vt:lpstr>
      <vt:lpstr>Theme1</vt:lpstr>
      <vt:lpstr>On Behalf Of Tuskegee University’s STUDENT FINANCIAL SERVICES Welcome To New Student Orientation  Christy gaskin, interim executive director  </vt:lpstr>
      <vt:lpstr>PowerPoint Presentation</vt:lpstr>
      <vt:lpstr>PowerPoint Presentation</vt:lpstr>
      <vt:lpstr>Social Media Pages @skegeefinaid</vt:lpstr>
      <vt:lpstr>Stay In The Know  -Check Tiger Web regularly  -Respond to emails from Financial Aid  -Follow TU social media for deadline reminders &amp; tips </vt:lpstr>
      <vt:lpstr>Top 5 Financial Aid Fails 🚫  Let’s Not Be That Student: 1. Ignoring emails 2. Missing FAFSA deadlines 3. Failing SAP  4. Not checking Self Service 5. Expecting refunds Day 1 (😅 lol no) </vt:lpstr>
      <vt:lpstr>FAFSA – Your Golden Ticket 🎫  Complete it every year at studentaid.gov Tuskegee’s FAFSA Code: 001050 Priority Deadline: April 1st Pro tip: Don’t wait - remind them early!  </vt:lpstr>
      <vt:lpstr>TYPES OF AID</vt:lpstr>
      <vt:lpstr>How To Accept Award </vt:lpstr>
      <vt:lpstr>Loan Requirements  Entrance Counseling 🎥  = Financial Netflix, but Useful Entrance counseling teaches you the real-life stuff you didn’t learn in high school—like how loans work, how interest sneaks up, and why it’s okay to say “I’ll just borrow what I need.”  Master Promissory Note (MPN) 🖋️ It's Like Signing a Deal With Your Future Self Completing the Master Promissory Note (MPN) is like signing a contract with your future—you’re agreeing to pay back your loans once you graduate. It’s a serious step, but it also means you're officially investing in you. 🚫 No MPN = No Money You can’t receive federal loans without completing the MPN. It’s like showing up to a concert without a ticket—you won’t get in, no matter how good your outfit is. Take at least 6 credit hours 📚 You Gotta Be a Half-Timer To qualify for federal loans, you need to be enrolled in at least 6 credit hours—that’s usually 2 classes or more. Less than that, and your financial aid might say “bye for now.” 😬</vt:lpstr>
      <vt:lpstr>PowerPoint Presentation</vt:lpstr>
      <vt:lpstr>Federal Work-Study  Federal Work-Study lets you earn money through part-time campus or community jobs while you’re in school 🎓💸so you can build your résumé and your bank account at the same time.   It’s like a “student job with benefits”: ✅ Flexible hours that work around your class schedule ✅ Real-world experience (great for future job apps!) ✅ And yes, you get a paycheck—not just a loan! Get paid on the 14th of each month!  Federal Work Study Portal Opens Will Open September 1, 2024.   </vt:lpstr>
      <vt:lpstr>Federal Work-Study </vt:lpstr>
      <vt:lpstr>SCHOLARSHIP OPPORTUNITIES:   HTTPS://WWW.TUSKEGEE.EDU/PROGRAMS-COURSES/SCHOLARSHIPS  UNCF- www.uncf.org  THRUGOOD MARSHALL- www.tmcf.org  **Thousands of Dollars Go Unclaimed Each Year UNCF and TMCF offer millions in scholarships annually—but many go unclaimed because students don’t apply. That could be your free money just sitting there!</vt:lpstr>
      <vt:lpstr>Credit Balance</vt:lpstr>
      <vt:lpstr>You Can’t Get a “Cash Back” Bonus from Scholarships </vt:lpstr>
      <vt:lpstr>Maintaining Eligibility 👀 Yes, we’re watching your grades! Students must maintain Satisfactory Academic Progress (SAP)  Students must maintain a 2.0 cumulative GPA    Students are required to complete at least 75% of all attempted credits   Students must not exceed maximum timeframe for degree objective Finish your degree in a reasonable timeframe Falling behind = losing aid </vt:lpstr>
      <vt:lpstr>We Are Here to Serve You Remotely  If you have additional questions about any topic covered in this presentation, you may contact a financial aid team member.   Email: finaid@tuskegee.edu  Phone: (334) 727-8088  Book an appointment: https://outlook.office365.com/owa/calendar/TuskegeeUniversityStudentFinancialServices@tuskegee.onmicrosoft.com/bookings/ </vt:lpstr>
      <vt:lpstr>You Got This, Golden Tiger! 🐅   Financial aid doesn’t have to be scary! Stay organized Ask questions (there is no stupid question, only if do not ask) Check your email  We’re rooting for you—yes, even when you forget a form 😉</vt:lpstr>
      <vt:lpstr>PowerPoint Presentation</vt:lpstr>
    </vt:vector>
  </TitlesOfParts>
  <Company>Tuskegee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University Conference</dc:title>
  <dc:creator>K Samuels</dc:creator>
  <cp:lastModifiedBy>Christy Gaskin</cp:lastModifiedBy>
  <cp:revision>667</cp:revision>
  <cp:lastPrinted>2021-01-19T15:44:10Z</cp:lastPrinted>
  <dcterms:created xsi:type="dcterms:W3CDTF">2018-08-14T21:31:13Z</dcterms:created>
  <dcterms:modified xsi:type="dcterms:W3CDTF">2025-07-09T17:38:27Z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0x010100C3512B465BED204DA5534E3C0C95EB0E</vt:lpwstr>
  </property>
</Properties>
</file>