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2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47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294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96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5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21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8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4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4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1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8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5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3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1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170085-5C72-4773-9B9D-D06EC54FDE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58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51417"/>
            <a:ext cx="8825658" cy="3329581"/>
          </a:xfrm>
        </p:spPr>
        <p:txBody>
          <a:bodyPr/>
          <a:lstStyle/>
          <a:p>
            <a:r>
              <a:rPr lang="en-US" dirty="0" smtClean="0"/>
              <a:t>Website Accessibility Guidelines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280997"/>
            <a:ext cx="8825658" cy="613226"/>
          </a:xfrm>
        </p:spPr>
        <p:txBody>
          <a:bodyPr/>
          <a:lstStyle/>
          <a:p>
            <a:r>
              <a:rPr lang="en-US" dirty="0" smtClean="0"/>
              <a:t>Understanding WCAG 2.0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18415" y="5220393"/>
            <a:ext cx="5627716" cy="11455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sz="2600" cap="none" dirty="0" smtClean="0">
                <a:solidFill>
                  <a:schemeClr val="tx1"/>
                </a:solidFill>
              </a:rPr>
              <a:t>Presented by:    Cassandra P. Cooper, MS-ISSM</a:t>
            </a:r>
          </a:p>
          <a:p>
            <a:pPr algn="r"/>
            <a:r>
              <a:rPr lang="en-US" i="1" cap="none" dirty="0" smtClean="0">
                <a:solidFill>
                  <a:schemeClr val="tx1"/>
                </a:solidFill>
              </a:rPr>
              <a:t>Tuskegee University Webmaster/Web Content Specialist</a:t>
            </a:r>
          </a:p>
          <a:p>
            <a:pPr algn="r"/>
            <a:r>
              <a:rPr lang="en-US" sz="1600" cap="none" dirty="0" smtClean="0">
                <a:solidFill>
                  <a:schemeClr val="tx1"/>
                </a:solidFill>
              </a:rPr>
              <a:t>Tuskegee University Office of Communications, Public Relations and Marketing</a:t>
            </a:r>
          </a:p>
        </p:txBody>
      </p:sp>
    </p:spTree>
    <p:extLst>
      <p:ext uri="{BB962C8B-B14F-4D97-AF65-F5344CB8AC3E}">
        <p14:creationId xmlns:p14="http://schemas.microsoft.com/office/powerpoint/2010/main" val="38166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 and Comments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13338"/>
          <a:stretch/>
        </p:blipFill>
        <p:spPr>
          <a:xfrm>
            <a:off x="2071395" y="1286459"/>
            <a:ext cx="7942115" cy="5423255"/>
          </a:xfrm>
        </p:spPr>
      </p:pic>
      <p:sp>
        <p:nvSpPr>
          <p:cNvPr id="6" name="TextBox 5"/>
          <p:cNvSpPr txBox="1"/>
          <p:nvPr/>
        </p:nvSpPr>
        <p:spPr>
          <a:xfrm>
            <a:off x="10013511" y="5365102"/>
            <a:ext cx="1892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This image shows the Accessibility Checker on the TU website’s Innovate CMS editor.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0248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460185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In creating a website that works for </a:t>
            </a:r>
            <a:r>
              <a:rPr lang="en-US" b="1" dirty="0" smtClean="0"/>
              <a:t>anyone</a:t>
            </a:r>
            <a:r>
              <a:rPr lang="en-US" dirty="0" smtClean="0"/>
              <a:t>, it has to be accessible to </a:t>
            </a:r>
            <a:r>
              <a:rPr lang="en-US" b="1" dirty="0" smtClean="0"/>
              <a:t>everyone</a:t>
            </a:r>
            <a:r>
              <a:rPr lang="en-US" dirty="0" smtClean="0"/>
              <a:t>---including people with disabilities.</a:t>
            </a:r>
          </a:p>
          <a:p>
            <a:r>
              <a:rPr lang="en-US" dirty="0" smtClean="0"/>
              <a:t>Every </a:t>
            </a:r>
            <a:r>
              <a:rPr lang="en-US" dirty="0"/>
              <a:t>institution that receives </a:t>
            </a:r>
            <a:r>
              <a:rPr lang="en-US" b="1" dirty="0" smtClean="0"/>
              <a:t>Federal Financial Aid</a:t>
            </a:r>
            <a:r>
              <a:rPr lang="en-US" dirty="0" smtClean="0"/>
              <a:t> </a:t>
            </a:r>
            <a:r>
              <a:rPr lang="en-US" dirty="0"/>
              <a:t>is required to make reasonable accommodations to make their </a:t>
            </a:r>
            <a:r>
              <a:rPr lang="en-US" dirty="0" smtClean="0"/>
              <a:t>web </a:t>
            </a:r>
            <a:r>
              <a:rPr lang="en-US" dirty="0"/>
              <a:t>content accessible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World Wide Web Consortium (W3C) makes recommendations and guidelines for making web content more accessible.</a:t>
            </a:r>
          </a:p>
          <a:p>
            <a:r>
              <a:rPr lang="en-US" dirty="0" smtClean="0"/>
              <a:t>Following these guidelines helps make our web content accessible to more people with various types of disabilities.</a:t>
            </a:r>
          </a:p>
          <a:p>
            <a:r>
              <a:rPr lang="en-US" dirty="0"/>
              <a:t>Web Content Accessibility Guidelines (WCAG) 2.0 covers a wide range of recommendations for making Web content more accessible.</a:t>
            </a:r>
          </a:p>
        </p:txBody>
      </p:sp>
    </p:spTree>
    <p:extLst>
      <p:ext uri="{BB962C8B-B14F-4D97-AF65-F5344CB8AC3E}">
        <p14:creationId xmlns:p14="http://schemas.microsoft.com/office/powerpoint/2010/main" val="34486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84" y="452718"/>
            <a:ext cx="10126392" cy="1400530"/>
          </a:xfrm>
        </p:spPr>
        <p:txBody>
          <a:bodyPr/>
          <a:lstStyle/>
          <a:p>
            <a:r>
              <a:rPr lang="en-US" dirty="0" smtClean="0"/>
              <a:t>WCAG 2.0 Guidelines – Four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225676" cy="4195481"/>
          </a:xfrm>
        </p:spPr>
        <p:txBody>
          <a:bodyPr/>
          <a:lstStyle/>
          <a:p>
            <a:r>
              <a:rPr lang="en-US" dirty="0"/>
              <a:t>Principle 1: </a:t>
            </a:r>
            <a:r>
              <a:rPr lang="en-US" b="1" dirty="0"/>
              <a:t>Perceivable</a:t>
            </a:r>
            <a:r>
              <a:rPr lang="en-US" dirty="0"/>
              <a:t> - Information and user interface components must be </a:t>
            </a:r>
            <a:r>
              <a:rPr lang="en-US" dirty="0" smtClean="0"/>
              <a:t>presentable </a:t>
            </a:r>
            <a:r>
              <a:rPr lang="en-US" dirty="0"/>
              <a:t>to users in ways they can perceive</a:t>
            </a:r>
            <a:r>
              <a:rPr lang="en-US" dirty="0" smtClean="0"/>
              <a:t>.</a:t>
            </a:r>
          </a:p>
          <a:p>
            <a:r>
              <a:rPr lang="en-US" dirty="0"/>
              <a:t>Principle 2: </a:t>
            </a:r>
            <a:r>
              <a:rPr lang="en-US" b="1" dirty="0"/>
              <a:t>Operable</a:t>
            </a:r>
            <a:r>
              <a:rPr lang="en-US" dirty="0"/>
              <a:t> - User interface components and navigation must be operable</a:t>
            </a:r>
            <a:r>
              <a:rPr lang="en-US" dirty="0" smtClean="0"/>
              <a:t>.</a:t>
            </a:r>
          </a:p>
          <a:p>
            <a:r>
              <a:rPr lang="en-US" dirty="0"/>
              <a:t>Principle 3: </a:t>
            </a:r>
            <a:r>
              <a:rPr lang="en-US" b="1" dirty="0"/>
              <a:t>Understandable</a:t>
            </a:r>
            <a:r>
              <a:rPr lang="en-US" dirty="0"/>
              <a:t> - Information and the operation of user interface must be understandable</a:t>
            </a:r>
            <a:r>
              <a:rPr lang="en-US" dirty="0" smtClean="0"/>
              <a:t>.</a:t>
            </a:r>
          </a:p>
          <a:p>
            <a:r>
              <a:rPr lang="en-US" dirty="0"/>
              <a:t>Principle 4:</a:t>
            </a:r>
            <a:r>
              <a:rPr lang="en-US" b="1" dirty="0"/>
              <a:t> Robust </a:t>
            </a:r>
            <a:r>
              <a:rPr lang="en-US" dirty="0"/>
              <a:t>- Content must be robust enough that it can be interpreted reliably by a </a:t>
            </a:r>
            <a:r>
              <a:rPr lang="en-US" dirty="0" smtClean="0"/>
              <a:t>wide range of </a:t>
            </a:r>
            <a:r>
              <a:rPr lang="en-US" dirty="0"/>
              <a:t>user </a:t>
            </a:r>
            <a:r>
              <a:rPr lang="en-US" dirty="0" smtClean="0"/>
              <a:t>agents, </a:t>
            </a:r>
            <a:r>
              <a:rPr lang="en-US" dirty="0"/>
              <a:t>including assistive technologies.</a:t>
            </a:r>
          </a:p>
        </p:txBody>
      </p:sp>
    </p:spTree>
    <p:extLst>
      <p:ext uri="{BB962C8B-B14F-4D97-AF65-F5344CB8AC3E}">
        <p14:creationId xmlns:p14="http://schemas.microsoft.com/office/powerpoint/2010/main" val="28925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people with disabilities, operating a keyboard, mouse or monitor may be difficult or impossible. Types of disabilities include:</a:t>
            </a:r>
          </a:p>
          <a:p>
            <a:pPr lvl="2"/>
            <a:r>
              <a:rPr lang="en-US" sz="2000" b="1" dirty="0" smtClean="0"/>
              <a:t>Hearing</a:t>
            </a:r>
            <a:r>
              <a:rPr lang="en-US" sz="2000" dirty="0" smtClean="0"/>
              <a:t> (people who cannot hear sounds from our webpage)</a:t>
            </a:r>
            <a:endParaRPr lang="en-US" sz="2000" dirty="0"/>
          </a:p>
          <a:p>
            <a:pPr lvl="2"/>
            <a:r>
              <a:rPr lang="en-US" sz="2000" b="1" dirty="0" smtClean="0"/>
              <a:t>Physical</a:t>
            </a:r>
            <a:r>
              <a:rPr lang="en-US" sz="2000" dirty="0" smtClean="0"/>
              <a:t> (people with motor </a:t>
            </a:r>
            <a:r>
              <a:rPr lang="en-US" sz="2000" dirty="0"/>
              <a:t>disabilities</a:t>
            </a:r>
            <a:r>
              <a:rPr lang="en-US" sz="2000" dirty="0" smtClean="0"/>
              <a:t>) </a:t>
            </a:r>
            <a:endParaRPr lang="en-US" sz="2000" dirty="0"/>
          </a:p>
          <a:p>
            <a:pPr lvl="2"/>
            <a:r>
              <a:rPr lang="en-US" sz="2000" b="1" dirty="0" smtClean="0"/>
              <a:t>Speech and Cognition </a:t>
            </a:r>
            <a:r>
              <a:rPr lang="en-US" sz="2000" dirty="0" smtClean="0"/>
              <a:t>(people who need help </a:t>
            </a:r>
            <a:br>
              <a:rPr lang="en-US" sz="2000" dirty="0" smtClean="0"/>
            </a:br>
            <a:r>
              <a:rPr lang="en-US" sz="2000" dirty="0" smtClean="0"/>
              <a:t>reasoning or pulling information)</a:t>
            </a:r>
            <a:endParaRPr lang="en-US" sz="2000" dirty="0"/>
          </a:p>
          <a:p>
            <a:pPr lvl="2"/>
            <a:r>
              <a:rPr lang="en-US" sz="2000" b="1" dirty="0" smtClean="0"/>
              <a:t>Vision</a:t>
            </a:r>
            <a:r>
              <a:rPr lang="en-US" sz="2000" dirty="0" smtClean="0"/>
              <a:t> (blind people or people with very low sight)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r="1683" b="1778"/>
          <a:stretch/>
        </p:blipFill>
        <p:spPr>
          <a:xfrm>
            <a:off x="8778240" y="3365425"/>
            <a:ext cx="2838371" cy="288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7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9991408" cy="4395151"/>
          </a:xfrm>
        </p:spPr>
        <p:txBody>
          <a:bodyPr>
            <a:normAutofit/>
          </a:bodyPr>
          <a:lstStyle/>
          <a:p>
            <a:r>
              <a:rPr lang="en-US" dirty="0" smtClean="0"/>
              <a:t>Devices and services called </a:t>
            </a:r>
            <a:r>
              <a:rPr lang="en-US" b="1" dirty="0" smtClean="0"/>
              <a:t>“assistive technologies” </a:t>
            </a:r>
            <a:r>
              <a:rPr lang="en-US" dirty="0" smtClean="0"/>
              <a:t>have been developed to assist users with special needs</a:t>
            </a:r>
          </a:p>
          <a:p>
            <a:r>
              <a:rPr lang="en-US" b="1" dirty="0" smtClean="0"/>
              <a:t>Hearing</a:t>
            </a:r>
            <a:r>
              <a:rPr lang="en-US" dirty="0" smtClean="0"/>
              <a:t> -- Closed </a:t>
            </a:r>
            <a:r>
              <a:rPr lang="en-US" dirty="0"/>
              <a:t>captioning, transcripts, haptic alerts, video relay services</a:t>
            </a:r>
          </a:p>
          <a:p>
            <a:r>
              <a:rPr lang="en-US" b="1" dirty="0" smtClean="0"/>
              <a:t>Physical</a:t>
            </a:r>
            <a:r>
              <a:rPr lang="en-US" dirty="0" smtClean="0"/>
              <a:t> – Special keyboards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ands</a:t>
            </a:r>
            <a:r>
              <a:rPr lang="en-US" dirty="0"/>
              <a:t>, sip and puff switches, switch control, joysticks, trackballs, </a:t>
            </a:r>
            <a:r>
              <a:rPr lang="en-US" dirty="0" smtClean="0"/>
              <a:t>head pointers</a:t>
            </a:r>
            <a:r>
              <a:rPr lang="en-US" dirty="0"/>
              <a:t>.</a:t>
            </a:r>
          </a:p>
          <a:p>
            <a:r>
              <a:rPr lang="en-US" b="1" dirty="0"/>
              <a:t>Speech and </a:t>
            </a:r>
            <a:r>
              <a:rPr lang="en-US" b="1" dirty="0" smtClean="0"/>
              <a:t>Cognition </a:t>
            </a:r>
            <a:r>
              <a:rPr lang="en-US" dirty="0" smtClean="0"/>
              <a:t>-- Mobile </a:t>
            </a:r>
            <a:r>
              <a:rPr lang="en-US" dirty="0"/>
              <a:t>devices with text-to-speech software, Siri, guide apps such as Magnus Mode</a:t>
            </a:r>
          </a:p>
          <a:p>
            <a:r>
              <a:rPr lang="en-US" b="1" dirty="0" smtClean="0"/>
              <a:t>Vision</a:t>
            </a:r>
            <a:r>
              <a:rPr lang="en-US" dirty="0" smtClean="0"/>
              <a:t> -- Screen readers. Screen magnifiers, </a:t>
            </a:r>
            <a:r>
              <a:rPr lang="en-US" dirty="0"/>
              <a:t>speech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recognition </a:t>
            </a:r>
            <a:r>
              <a:rPr lang="en-US" dirty="0"/>
              <a:t>software, refreshable braille </a:t>
            </a:r>
            <a:r>
              <a:rPr lang="en-US" dirty="0" smtClean="0"/>
              <a:t>displays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00" y="4479861"/>
            <a:ext cx="3199094" cy="1703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8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your webpages with an automated accessibility checker.</a:t>
            </a:r>
          </a:p>
          <a:p>
            <a:r>
              <a:rPr lang="en-US" dirty="0"/>
              <a:t>These tests help identify </a:t>
            </a:r>
            <a:r>
              <a:rPr lang="en-US" dirty="0" smtClean="0"/>
              <a:t>accessibility issues.</a:t>
            </a:r>
            <a:endParaRPr lang="en-US" dirty="0"/>
          </a:p>
          <a:p>
            <a:r>
              <a:rPr lang="en-US" dirty="0"/>
              <a:t>Even though these tests </a:t>
            </a:r>
            <a:r>
              <a:rPr lang="en-US" dirty="0" smtClean="0"/>
              <a:t>don’t </a:t>
            </a:r>
            <a:r>
              <a:rPr lang="en-US" dirty="0"/>
              <a:t>identify </a:t>
            </a:r>
            <a:r>
              <a:rPr lang="en-US" dirty="0" smtClean="0"/>
              <a:t>100% </a:t>
            </a:r>
            <a:r>
              <a:rPr lang="en-US" dirty="0"/>
              <a:t>of the accessibility issues, it still helps.</a:t>
            </a:r>
          </a:p>
          <a:p>
            <a:r>
              <a:rPr lang="en-US" dirty="0"/>
              <a:t>Use the CMS built-in Accessibility </a:t>
            </a:r>
            <a:r>
              <a:rPr lang="en-US" dirty="0" smtClean="0"/>
              <a:t>Checker</a:t>
            </a:r>
          </a:p>
          <a:p>
            <a:r>
              <a:rPr lang="en-US" dirty="0" smtClean="0"/>
              <a:t>Use student workers to test our website for accessibility</a:t>
            </a:r>
          </a:p>
          <a:p>
            <a:r>
              <a:rPr lang="en-US" dirty="0" smtClean="0"/>
              <a:t>Or even better, use a disabled person </a:t>
            </a:r>
            <a:r>
              <a:rPr lang="en-US" dirty="0"/>
              <a:t>to test our website for accessibility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“checking” test for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hecks </a:t>
            </a:r>
            <a:r>
              <a:rPr lang="en-US" dirty="0"/>
              <a:t>all images to make sure they have alternative text.</a:t>
            </a:r>
          </a:p>
          <a:p>
            <a:r>
              <a:rPr lang="en-US" dirty="0"/>
              <a:t>Checks that all form fields have labels.</a:t>
            </a:r>
          </a:p>
          <a:p>
            <a:r>
              <a:rPr lang="en-US" dirty="0" smtClean="0"/>
              <a:t>Checks </a:t>
            </a:r>
            <a:r>
              <a:rPr lang="en-US" dirty="0"/>
              <a:t>that all color combinations </a:t>
            </a:r>
            <a:r>
              <a:rPr lang="en-US" dirty="0" smtClean="0"/>
              <a:t>and </a:t>
            </a:r>
            <a:r>
              <a:rPr lang="en-US" dirty="0"/>
              <a:t>text are used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appropriately</a:t>
            </a:r>
            <a:r>
              <a:rPr lang="en-US" dirty="0"/>
              <a:t>.</a:t>
            </a:r>
          </a:p>
          <a:p>
            <a:r>
              <a:rPr lang="en-US" dirty="0"/>
              <a:t>Checks that all links are working like they are supposed 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Checks for titles, headings and header rows on tables.</a:t>
            </a:r>
          </a:p>
          <a:p>
            <a:r>
              <a:rPr lang="en-US" dirty="0" smtClean="0"/>
              <a:t>…and it checks for other accessibility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0" cy="1400530"/>
          </a:xfrm>
        </p:spPr>
        <p:txBody>
          <a:bodyPr/>
          <a:lstStyle/>
          <a:p>
            <a:r>
              <a:rPr lang="en-US" sz="3600" dirty="0" smtClean="0"/>
              <a:t>Accessibility-related Features on TU Website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06880"/>
            <a:ext cx="9669191" cy="4746171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On the Public Side:</a:t>
            </a:r>
          </a:p>
          <a:p>
            <a:pPr lvl="1"/>
            <a:r>
              <a:rPr lang="en-US" dirty="0"/>
              <a:t>The ability to </a:t>
            </a:r>
            <a:r>
              <a:rPr lang="en-US" b="1" dirty="0" smtClean="0"/>
              <a:t>Enlarge</a:t>
            </a:r>
            <a:r>
              <a:rPr lang="en-US" dirty="0" smtClean="0"/>
              <a:t> </a:t>
            </a:r>
            <a:r>
              <a:rPr lang="en-US" dirty="0"/>
              <a:t>the font size</a:t>
            </a:r>
          </a:p>
          <a:p>
            <a:pPr lvl="1"/>
            <a:r>
              <a:rPr lang="en-US" dirty="0"/>
              <a:t>There is a </a:t>
            </a:r>
            <a:r>
              <a:rPr lang="en-US" b="1" dirty="0" smtClean="0"/>
              <a:t>Share </a:t>
            </a:r>
            <a:r>
              <a:rPr lang="en-US" dirty="0"/>
              <a:t>feature that can send the </a:t>
            </a:r>
            <a:r>
              <a:rPr lang="en-US" dirty="0" smtClean="0"/>
              <a:t>webpage </a:t>
            </a:r>
            <a:r>
              <a:rPr lang="en-US" dirty="0"/>
              <a:t>to Platforms such as Facebook or Google that have assistive technologies</a:t>
            </a:r>
          </a:p>
          <a:p>
            <a:pPr lvl="1"/>
            <a:r>
              <a:rPr lang="en-US" dirty="0"/>
              <a:t>The content is </a:t>
            </a:r>
            <a:r>
              <a:rPr lang="en-US" b="1" dirty="0"/>
              <a:t>Reactive</a:t>
            </a:r>
            <a:r>
              <a:rPr lang="en-US" dirty="0"/>
              <a:t> so that it displays to fit </a:t>
            </a:r>
            <a:r>
              <a:rPr lang="en-US" dirty="0" smtClean="0"/>
              <a:t>whatever </a:t>
            </a:r>
            <a:r>
              <a:rPr lang="en-US" dirty="0"/>
              <a:t>device it is viewed on</a:t>
            </a:r>
          </a:p>
          <a:p>
            <a:endParaRPr lang="en-US" dirty="0"/>
          </a:p>
          <a:p>
            <a:r>
              <a:rPr lang="en-US" sz="2400" b="1" dirty="0"/>
              <a:t>On the Content Editor Side:</a:t>
            </a:r>
          </a:p>
          <a:p>
            <a:pPr lvl="1"/>
            <a:r>
              <a:rPr lang="en-US" dirty="0"/>
              <a:t>There's an </a:t>
            </a:r>
            <a:r>
              <a:rPr lang="en-US" b="1" dirty="0"/>
              <a:t>Accessibility Checker </a:t>
            </a:r>
            <a:r>
              <a:rPr lang="en-US" dirty="0"/>
              <a:t>built into the CMS editor that points out the issue and gives a possible solution</a:t>
            </a:r>
          </a:p>
          <a:p>
            <a:pPr lvl="1"/>
            <a:r>
              <a:rPr lang="en-US" dirty="0"/>
              <a:t>The ability to add </a:t>
            </a:r>
            <a:r>
              <a:rPr lang="en-US" b="1" dirty="0" smtClean="0"/>
              <a:t>Alternative </a:t>
            </a:r>
            <a:r>
              <a:rPr lang="en-US" b="1" dirty="0"/>
              <a:t>Text </a:t>
            </a:r>
            <a:r>
              <a:rPr lang="en-US" dirty="0"/>
              <a:t>and</a:t>
            </a:r>
            <a:r>
              <a:rPr lang="en-US" b="1" dirty="0"/>
              <a:t> Caption </a:t>
            </a:r>
            <a:r>
              <a:rPr lang="en-US" dirty="0"/>
              <a:t>for all uploaded images or pictures</a:t>
            </a:r>
          </a:p>
          <a:p>
            <a:pPr lvl="1"/>
            <a:r>
              <a:rPr lang="en-US" dirty="0"/>
              <a:t>Table properties allow the content editor to add </a:t>
            </a:r>
            <a:r>
              <a:rPr lang="en-US" b="1" dirty="0"/>
              <a:t>Row or Column Headers </a:t>
            </a:r>
            <a:r>
              <a:rPr lang="en-US" dirty="0"/>
              <a:t>and </a:t>
            </a:r>
            <a:r>
              <a:rPr lang="en-US" b="1" dirty="0"/>
              <a:t>Caption</a:t>
            </a:r>
          </a:p>
          <a:p>
            <a:pPr lvl="1"/>
            <a:r>
              <a:rPr lang="en-US" dirty="0"/>
              <a:t>Ability to write </a:t>
            </a:r>
            <a:r>
              <a:rPr lang="en-US" b="1" dirty="0"/>
              <a:t>Languages LTR or RTL</a:t>
            </a:r>
          </a:p>
          <a:p>
            <a:pPr lvl="1"/>
            <a:r>
              <a:rPr lang="en-US" dirty="0"/>
              <a:t>Ability to add </a:t>
            </a:r>
            <a:r>
              <a:rPr lang="en-US" b="1" dirty="0"/>
              <a:t>SEO Descriptions </a:t>
            </a:r>
            <a:r>
              <a:rPr lang="en-US" dirty="0"/>
              <a:t>and </a:t>
            </a:r>
            <a:r>
              <a:rPr lang="en-US" b="1" dirty="0"/>
              <a:t>Keywords</a:t>
            </a:r>
            <a:r>
              <a:rPr lang="en-US" dirty="0"/>
              <a:t> for posted content</a:t>
            </a:r>
          </a:p>
        </p:txBody>
      </p:sp>
    </p:spTree>
    <p:extLst>
      <p:ext uri="{BB962C8B-B14F-4D97-AF65-F5344CB8AC3E}">
        <p14:creationId xmlns:p14="http://schemas.microsoft.com/office/powerpoint/2010/main" val="30247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8711248" cy="4195481"/>
          </a:xfrm>
        </p:spPr>
        <p:txBody>
          <a:bodyPr/>
          <a:lstStyle/>
          <a:p>
            <a:r>
              <a:rPr lang="en-US" dirty="0" smtClean="0"/>
              <a:t>Accessibility is a process</a:t>
            </a:r>
          </a:p>
          <a:p>
            <a:r>
              <a:rPr lang="en-US" dirty="0" smtClean="0"/>
              <a:t>Content Editors should follow our university’s Accessibility </a:t>
            </a:r>
            <a:r>
              <a:rPr lang="en-US" dirty="0"/>
              <a:t>G</a:t>
            </a:r>
            <a:r>
              <a:rPr lang="en-US" dirty="0" smtClean="0"/>
              <a:t>uidelines</a:t>
            </a:r>
          </a:p>
          <a:p>
            <a:r>
              <a:rPr lang="en-US" dirty="0" smtClean="0"/>
              <a:t>Get Work-study Students or even an Alum to help check our webpages for accessibility</a:t>
            </a:r>
          </a:p>
          <a:p>
            <a:r>
              <a:rPr lang="en-US" dirty="0" smtClean="0"/>
              <a:t>Short ALT text should be added to all uploaded images</a:t>
            </a:r>
          </a:p>
          <a:p>
            <a:r>
              <a:rPr lang="en-US" dirty="0" smtClean="0"/>
              <a:t>Please use headings and header rows to help label content</a:t>
            </a:r>
          </a:p>
          <a:p>
            <a:r>
              <a:rPr lang="en-US" dirty="0" smtClean="0"/>
              <a:t>Remember to check our webpages for accessibility </a:t>
            </a:r>
            <a:br>
              <a:rPr lang="en-US" dirty="0" smtClean="0"/>
            </a:br>
            <a:r>
              <a:rPr lang="en-US" dirty="0" smtClean="0"/>
              <a:t>before you activate it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24" y="4293775"/>
            <a:ext cx="1767574" cy="1772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0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544</TotalTime>
  <Words>708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Website Accessibility Guidelines</vt:lpstr>
      <vt:lpstr>Overview</vt:lpstr>
      <vt:lpstr>WCAG 2.0 Guidelines – Four Principles</vt:lpstr>
      <vt:lpstr>Types of Disabilities</vt:lpstr>
      <vt:lpstr>Solutions</vt:lpstr>
      <vt:lpstr>Accessibility Audit</vt:lpstr>
      <vt:lpstr>What does “checking” test for?</vt:lpstr>
      <vt:lpstr>Accessibility-related Features on TU Website</vt:lpstr>
      <vt:lpstr>Wrap-up</vt:lpstr>
      <vt:lpstr>Q &amp; A and Comments</vt:lpstr>
    </vt:vector>
  </TitlesOfParts>
  <Company>Tuskegee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Accessibility Guidelines</dc:title>
  <dc:creator>Cassandra Cooper</dc:creator>
  <cp:lastModifiedBy>Cassandra Cooper</cp:lastModifiedBy>
  <cp:revision>55</cp:revision>
  <dcterms:created xsi:type="dcterms:W3CDTF">2020-11-23T15:09:10Z</dcterms:created>
  <dcterms:modified xsi:type="dcterms:W3CDTF">2020-12-10T18:10:35Z</dcterms:modified>
</cp:coreProperties>
</file>