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6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4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20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4476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29464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6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59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21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860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40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41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31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009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1826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358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435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910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D170085-5C72-4773-9B9D-D06EC54FDEE7}" type="datetimeFigureOut">
              <a:rPr lang="en-US" smtClean="0"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E3C69-A8C7-4D53-85B3-E2A29269B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1583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951417"/>
            <a:ext cx="8825658" cy="3329581"/>
          </a:xfrm>
        </p:spPr>
        <p:txBody>
          <a:bodyPr/>
          <a:lstStyle/>
          <a:p>
            <a:r>
              <a:rPr lang="en-US" dirty="0"/>
              <a:t>Website Accessibility Guidelines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280997"/>
            <a:ext cx="8825658" cy="613226"/>
          </a:xfrm>
        </p:spPr>
        <p:txBody>
          <a:bodyPr/>
          <a:lstStyle/>
          <a:p>
            <a:r>
              <a:rPr lang="en-US" dirty="0"/>
              <a:t>Understanding WCAG 2.0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018415" y="5220393"/>
            <a:ext cx="5627716" cy="114557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2000" b="0" i="0" kern="1200" cap="all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8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6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None/>
              <a:defRPr sz="14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pPr algn="r"/>
            <a:r>
              <a:rPr lang="en-US" sz="2600" cap="none" dirty="0">
                <a:solidFill>
                  <a:schemeClr val="tx1"/>
                </a:solidFill>
              </a:rPr>
              <a:t>Presented by:    Cassandra P. Cooper, MS-ISSM</a:t>
            </a:r>
          </a:p>
          <a:p>
            <a:pPr algn="r"/>
            <a:r>
              <a:rPr lang="en-US" i="1" cap="none" dirty="0">
                <a:solidFill>
                  <a:schemeClr val="tx1"/>
                </a:solidFill>
              </a:rPr>
              <a:t>Tuskegee University Webmaster/Web Content Specialist</a:t>
            </a:r>
          </a:p>
          <a:p>
            <a:pPr algn="r"/>
            <a:r>
              <a:rPr lang="en-US" sz="1600" cap="none" dirty="0">
                <a:solidFill>
                  <a:schemeClr val="tx1"/>
                </a:solidFill>
              </a:rPr>
              <a:t>Tuskegee University Office of Communications, Public Relations and Marketing</a:t>
            </a:r>
          </a:p>
        </p:txBody>
      </p:sp>
    </p:spTree>
    <p:extLst>
      <p:ext uri="{BB962C8B-B14F-4D97-AF65-F5344CB8AC3E}">
        <p14:creationId xmlns:p14="http://schemas.microsoft.com/office/powerpoint/2010/main" val="3816664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 &amp; A and Comments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6" b="13338"/>
          <a:stretch/>
        </p:blipFill>
        <p:spPr>
          <a:xfrm>
            <a:off x="2071395" y="1286459"/>
            <a:ext cx="7942115" cy="5423255"/>
          </a:xfrm>
        </p:spPr>
      </p:pic>
      <p:sp>
        <p:nvSpPr>
          <p:cNvPr id="6" name="TextBox 5"/>
          <p:cNvSpPr txBox="1"/>
          <p:nvPr/>
        </p:nvSpPr>
        <p:spPr>
          <a:xfrm>
            <a:off x="10013511" y="5365102"/>
            <a:ext cx="18923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This image shows the Accessibility Checker on the TU website’s Innovate CMS editor.</a:t>
            </a:r>
          </a:p>
        </p:txBody>
      </p:sp>
    </p:spTree>
    <p:extLst>
      <p:ext uri="{BB962C8B-B14F-4D97-AF65-F5344CB8AC3E}">
        <p14:creationId xmlns:p14="http://schemas.microsoft.com/office/powerpoint/2010/main" val="1024827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460185" cy="4195481"/>
          </a:xfrm>
        </p:spPr>
        <p:txBody>
          <a:bodyPr>
            <a:normAutofit/>
          </a:bodyPr>
          <a:lstStyle/>
          <a:p>
            <a:r>
              <a:rPr lang="en-US" dirty="0"/>
              <a:t>In creating a website that works for </a:t>
            </a:r>
            <a:r>
              <a:rPr lang="en-US" b="1" dirty="0"/>
              <a:t>anyone</a:t>
            </a:r>
            <a:r>
              <a:rPr lang="en-US" dirty="0"/>
              <a:t>, it has to be accessible to </a:t>
            </a:r>
            <a:r>
              <a:rPr lang="en-US" b="1" dirty="0"/>
              <a:t>everyone</a:t>
            </a:r>
            <a:r>
              <a:rPr lang="en-US" dirty="0"/>
              <a:t>---including people with disabilities.</a:t>
            </a:r>
          </a:p>
          <a:p>
            <a:r>
              <a:rPr lang="en-US" b="1" dirty="0">
                <a:solidFill>
                  <a:schemeClr val="bg1"/>
                </a:solidFill>
                <a:highlight>
                  <a:srgbClr val="FFFF00"/>
                </a:highlight>
              </a:rPr>
              <a:t>Every institution that receives Federal Financial Aid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/>
              <a:t>is required to make reasonable accommodations to make their web content accessible.</a:t>
            </a:r>
          </a:p>
          <a:p>
            <a:r>
              <a:rPr lang="en-US" dirty="0"/>
              <a:t>The World Wide Web Consortium (W3C) makes recommendations and guidelines for making web content more accessible.</a:t>
            </a:r>
          </a:p>
          <a:p>
            <a:r>
              <a:rPr lang="en-US" dirty="0"/>
              <a:t>Following these guidelines helps make our web content accessible to more people with various types of disabilities.</a:t>
            </a:r>
          </a:p>
          <a:p>
            <a:r>
              <a:rPr lang="en-US" dirty="0"/>
              <a:t>Web Content Accessibility Guidelines (WCAG) 2.0 covers a wide range of recommendations for making Web content more accessible.</a:t>
            </a:r>
          </a:p>
        </p:txBody>
      </p:sp>
    </p:spTree>
    <p:extLst>
      <p:ext uri="{BB962C8B-B14F-4D97-AF65-F5344CB8AC3E}">
        <p14:creationId xmlns:p14="http://schemas.microsoft.com/office/powerpoint/2010/main" val="344867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9984" y="452718"/>
            <a:ext cx="10126392" cy="1400530"/>
          </a:xfrm>
        </p:spPr>
        <p:txBody>
          <a:bodyPr/>
          <a:lstStyle/>
          <a:p>
            <a:r>
              <a:rPr lang="en-US" dirty="0"/>
              <a:t>WCAG 2.0 Guidelines – Four Principles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9225676" cy="4195481"/>
          </a:xfrm>
        </p:spPr>
        <p:txBody>
          <a:bodyPr/>
          <a:lstStyle/>
          <a:p>
            <a:r>
              <a:rPr lang="en-US" dirty="0"/>
              <a:t>Principle 1: </a:t>
            </a:r>
            <a:r>
              <a:rPr lang="en-US" b="1" dirty="0"/>
              <a:t>Perceivable</a:t>
            </a:r>
            <a:r>
              <a:rPr lang="en-US" dirty="0"/>
              <a:t> - Information and user interface components must be presentable to users in ways they can perceive.</a:t>
            </a:r>
          </a:p>
          <a:p>
            <a:r>
              <a:rPr lang="en-US" dirty="0"/>
              <a:t>Principle 2: </a:t>
            </a:r>
            <a:r>
              <a:rPr lang="en-US" b="1" dirty="0"/>
              <a:t>Operable</a:t>
            </a:r>
            <a:r>
              <a:rPr lang="en-US" dirty="0"/>
              <a:t> - User interface components and navigation must be operable.</a:t>
            </a:r>
          </a:p>
          <a:p>
            <a:r>
              <a:rPr lang="en-US" dirty="0"/>
              <a:t>Principle 3: </a:t>
            </a:r>
            <a:r>
              <a:rPr lang="en-US" b="1" dirty="0"/>
              <a:t>Understandable</a:t>
            </a:r>
            <a:r>
              <a:rPr lang="en-US" dirty="0"/>
              <a:t> - Information and the operation of user interface must be understandable.</a:t>
            </a:r>
          </a:p>
          <a:p>
            <a:r>
              <a:rPr lang="en-US" dirty="0"/>
              <a:t>Principle 4:</a:t>
            </a:r>
            <a:r>
              <a:rPr lang="en-US" b="1" dirty="0"/>
              <a:t> Robust </a:t>
            </a:r>
            <a:r>
              <a:rPr lang="en-US" dirty="0"/>
              <a:t>- Content must be robust enough that it can be interpreted reliably by a wide range of user agents, including assistive technologies.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ACD92D-70EA-45A1-979F-7281AD066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370" y="4892040"/>
            <a:ext cx="3285491" cy="1848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70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Disabilities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people with disabilities, operating a keyboard, mouse or monitor may be difficult or impossible. Types of disabilities include:</a:t>
            </a:r>
          </a:p>
          <a:p>
            <a:pPr lvl="2"/>
            <a:r>
              <a:rPr lang="en-US" sz="2000" b="1" dirty="0"/>
              <a:t>Hearing</a:t>
            </a:r>
            <a:r>
              <a:rPr lang="en-US" sz="2000" dirty="0"/>
              <a:t> (people who cannot hear sounds from our webpage)</a:t>
            </a:r>
          </a:p>
          <a:p>
            <a:pPr lvl="2"/>
            <a:r>
              <a:rPr lang="en-US" sz="2000" b="1" dirty="0"/>
              <a:t>Physical</a:t>
            </a:r>
            <a:r>
              <a:rPr lang="en-US" sz="2000" dirty="0"/>
              <a:t> (people with motor disabilities) </a:t>
            </a:r>
          </a:p>
          <a:p>
            <a:pPr lvl="2"/>
            <a:r>
              <a:rPr lang="en-US" sz="2000" b="1" dirty="0"/>
              <a:t>Speech and Cognition </a:t>
            </a:r>
            <a:r>
              <a:rPr lang="en-US" sz="2000" dirty="0"/>
              <a:t>(people who need help </a:t>
            </a:r>
            <a:br>
              <a:rPr lang="en-US" sz="2000" dirty="0"/>
            </a:br>
            <a:r>
              <a:rPr lang="en-US" sz="2000" dirty="0"/>
              <a:t>reasoning or pulling information)</a:t>
            </a:r>
          </a:p>
          <a:p>
            <a:pPr lvl="2"/>
            <a:r>
              <a:rPr lang="en-US" sz="2000" b="1" dirty="0"/>
              <a:t>Vision</a:t>
            </a:r>
            <a:r>
              <a:rPr lang="en-US" sz="2000" dirty="0"/>
              <a:t> (blind people or people with very low sight)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" r="1683" b="1778"/>
          <a:stretch/>
        </p:blipFill>
        <p:spPr>
          <a:xfrm>
            <a:off x="8778240" y="3365425"/>
            <a:ext cx="2838371" cy="2883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770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853248"/>
            <a:ext cx="9991408" cy="4395151"/>
          </a:xfrm>
        </p:spPr>
        <p:txBody>
          <a:bodyPr>
            <a:normAutofit/>
          </a:bodyPr>
          <a:lstStyle/>
          <a:p>
            <a:r>
              <a:rPr lang="en-US" dirty="0"/>
              <a:t>Devices and services called </a:t>
            </a:r>
            <a:r>
              <a:rPr lang="en-US" b="1" dirty="0"/>
              <a:t>“assistive technologies” </a:t>
            </a:r>
            <a:r>
              <a:rPr lang="en-US" dirty="0"/>
              <a:t>have been developed to assist users with special needs</a:t>
            </a:r>
          </a:p>
          <a:p>
            <a:r>
              <a:rPr lang="en-US" b="1" dirty="0"/>
              <a:t>Hearing</a:t>
            </a:r>
            <a:r>
              <a:rPr lang="en-US" dirty="0"/>
              <a:t> -- Closed captioning, transcripts, haptic alerts, video relay services</a:t>
            </a:r>
          </a:p>
          <a:p>
            <a:r>
              <a:rPr lang="en-US" b="1" dirty="0"/>
              <a:t>Physical</a:t>
            </a:r>
            <a:r>
              <a:rPr lang="en-US" dirty="0"/>
              <a:t> – Special keyboards, wands, sip and puff switches, switch control, joysticks, trackballs, head pointers.</a:t>
            </a:r>
          </a:p>
          <a:p>
            <a:r>
              <a:rPr lang="en-US" b="1" dirty="0"/>
              <a:t>Speech and Cognition </a:t>
            </a:r>
            <a:r>
              <a:rPr lang="en-US" dirty="0"/>
              <a:t>-- Mobile devices with text-to-speech software, Siri, guide apps such as Magnus Mode</a:t>
            </a:r>
          </a:p>
          <a:p>
            <a:r>
              <a:rPr lang="en-US" b="1" dirty="0"/>
              <a:t>Vision</a:t>
            </a:r>
            <a:r>
              <a:rPr lang="en-US" dirty="0"/>
              <a:t> -- Screen readers. Screen magnifiers, speech </a:t>
            </a:r>
            <a:br>
              <a:rPr lang="en-US" dirty="0"/>
            </a:br>
            <a:r>
              <a:rPr lang="en-US" dirty="0"/>
              <a:t>recognition software, refreshable braille displays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894" y="4306824"/>
            <a:ext cx="3604027" cy="2185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0800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Audit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Test your webpages with an automated accessibility checker.</a:t>
            </a:r>
          </a:p>
          <a:p>
            <a:r>
              <a:rPr lang="en-US" dirty="0"/>
              <a:t>These tests help identify accessibility issues.</a:t>
            </a:r>
          </a:p>
          <a:p>
            <a:r>
              <a:rPr lang="en-US" dirty="0"/>
              <a:t>Even though these tests don’t identify 100% of the accessibility issues, it still helps.</a:t>
            </a:r>
          </a:p>
          <a:p>
            <a:r>
              <a:rPr lang="en-US" dirty="0"/>
              <a:t>Use the CMS built-in Accessibility Checker</a:t>
            </a:r>
          </a:p>
          <a:p>
            <a:r>
              <a:rPr lang="en-US" dirty="0"/>
              <a:t>Use student workers to test our website for accessibility</a:t>
            </a:r>
          </a:p>
          <a:p>
            <a:r>
              <a:rPr lang="en-US" dirty="0"/>
              <a:t>Or even better, use a disabled person to test our website for accessibility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6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“checking” test for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Checks all images to make sure they have alternative text.</a:t>
            </a:r>
          </a:p>
          <a:p>
            <a:r>
              <a:rPr lang="en-US" dirty="0"/>
              <a:t>Checks that all form fields have labels.</a:t>
            </a:r>
          </a:p>
          <a:p>
            <a:r>
              <a:rPr lang="en-US" dirty="0"/>
              <a:t>Checks that all color combinations and text are used </a:t>
            </a:r>
            <a:r>
              <a:rPr lang="en-US" dirty="0">
                <a:solidFill>
                  <a:schemeClr val="bg1">
                    <a:lumMod val="50000"/>
                    <a:lumOff val="50000"/>
                  </a:schemeClr>
                </a:solidFill>
              </a:rPr>
              <a:t>appropriately</a:t>
            </a:r>
            <a:r>
              <a:rPr lang="en-US" dirty="0"/>
              <a:t>.</a:t>
            </a:r>
          </a:p>
          <a:p>
            <a:r>
              <a:rPr lang="en-US" dirty="0"/>
              <a:t>Checks that all links are working like they are supposed to.</a:t>
            </a:r>
          </a:p>
          <a:p>
            <a:r>
              <a:rPr lang="en-US" dirty="0"/>
              <a:t>Checks for titles, headings and header rows on tables.</a:t>
            </a:r>
          </a:p>
          <a:p>
            <a:r>
              <a:rPr lang="en-US" dirty="0"/>
              <a:t>…and it checks for other accessibility issues.</a:t>
            </a:r>
          </a:p>
        </p:txBody>
      </p:sp>
    </p:spTree>
    <p:extLst>
      <p:ext uri="{BB962C8B-B14F-4D97-AF65-F5344CB8AC3E}">
        <p14:creationId xmlns:p14="http://schemas.microsoft.com/office/powerpoint/2010/main" val="3596210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52220" cy="1400530"/>
          </a:xfrm>
        </p:spPr>
        <p:txBody>
          <a:bodyPr/>
          <a:lstStyle/>
          <a:p>
            <a:r>
              <a:rPr lang="en-US" sz="3600" dirty="0"/>
              <a:t>Accessibility-related Features on TU Website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706880"/>
            <a:ext cx="9669191" cy="4746171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On the Public Side:</a:t>
            </a:r>
          </a:p>
          <a:p>
            <a:pPr lvl="1"/>
            <a:r>
              <a:rPr lang="en-US" dirty="0"/>
              <a:t>The ability to </a:t>
            </a:r>
            <a:r>
              <a:rPr lang="en-US" b="1" dirty="0"/>
              <a:t>Enlarge</a:t>
            </a:r>
            <a:r>
              <a:rPr lang="en-US" dirty="0"/>
              <a:t> the font size</a:t>
            </a:r>
          </a:p>
          <a:p>
            <a:pPr lvl="1"/>
            <a:r>
              <a:rPr lang="en-US" dirty="0"/>
              <a:t>There is a </a:t>
            </a:r>
            <a:r>
              <a:rPr lang="en-US" b="1" dirty="0"/>
              <a:t>Share </a:t>
            </a:r>
            <a:r>
              <a:rPr lang="en-US" dirty="0"/>
              <a:t>feature that can send the webpage to Platforms such as Facebook or Google that have assistive technologies</a:t>
            </a:r>
          </a:p>
          <a:p>
            <a:pPr lvl="1"/>
            <a:r>
              <a:rPr lang="en-US" dirty="0"/>
              <a:t>The content is </a:t>
            </a:r>
            <a:r>
              <a:rPr lang="en-US" b="1" dirty="0"/>
              <a:t>Reactive</a:t>
            </a:r>
            <a:r>
              <a:rPr lang="en-US" dirty="0"/>
              <a:t> so that it displays to fit whatever device it is viewed on</a:t>
            </a:r>
          </a:p>
          <a:p>
            <a:endParaRPr lang="en-US" dirty="0"/>
          </a:p>
          <a:p>
            <a:r>
              <a:rPr lang="en-US" sz="2400" b="1" dirty="0"/>
              <a:t>On the Content Editor Side:</a:t>
            </a:r>
          </a:p>
          <a:p>
            <a:pPr lvl="1"/>
            <a:r>
              <a:rPr lang="en-US" dirty="0"/>
              <a:t>There's an </a:t>
            </a:r>
            <a:r>
              <a:rPr lang="en-US" b="1" dirty="0"/>
              <a:t>Accessibility Checker </a:t>
            </a:r>
            <a:r>
              <a:rPr lang="en-US" dirty="0"/>
              <a:t>built into the CMS editor that points out the issue and gives a possible solution</a:t>
            </a:r>
          </a:p>
          <a:p>
            <a:pPr lvl="1"/>
            <a:r>
              <a:rPr lang="en-US" dirty="0"/>
              <a:t>The ability to add </a:t>
            </a:r>
            <a:r>
              <a:rPr lang="en-US" b="1" dirty="0"/>
              <a:t>Alternative Text </a:t>
            </a:r>
            <a:r>
              <a:rPr lang="en-US" dirty="0"/>
              <a:t>and</a:t>
            </a:r>
            <a:r>
              <a:rPr lang="en-US" b="1" dirty="0"/>
              <a:t> Caption </a:t>
            </a:r>
            <a:r>
              <a:rPr lang="en-US" dirty="0"/>
              <a:t>for all uploaded images or pictures</a:t>
            </a:r>
          </a:p>
          <a:p>
            <a:pPr lvl="1"/>
            <a:r>
              <a:rPr lang="en-US" dirty="0"/>
              <a:t>Table properties allow the content editor to add </a:t>
            </a:r>
            <a:r>
              <a:rPr lang="en-US" b="1" dirty="0"/>
              <a:t>Row or Column Headers </a:t>
            </a:r>
            <a:r>
              <a:rPr lang="en-US" dirty="0"/>
              <a:t>and </a:t>
            </a:r>
            <a:r>
              <a:rPr lang="en-US" b="1" dirty="0"/>
              <a:t>Caption</a:t>
            </a:r>
          </a:p>
          <a:p>
            <a:pPr lvl="1"/>
            <a:r>
              <a:rPr lang="en-US" dirty="0"/>
              <a:t>Ability to write </a:t>
            </a:r>
            <a:r>
              <a:rPr lang="en-US" b="1" dirty="0"/>
              <a:t>Languages LTR or RTL</a:t>
            </a:r>
          </a:p>
          <a:p>
            <a:pPr lvl="1"/>
            <a:r>
              <a:rPr lang="en-US" dirty="0"/>
              <a:t>Ability to add </a:t>
            </a:r>
            <a:r>
              <a:rPr lang="en-US" b="1" dirty="0"/>
              <a:t>SEO Descriptions </a:t>
            </a:r>
            <a:r>
              <a:rPr lang="en-US" dirty="0"/>
              <a:t>and </a:t>
            </a:r>
            <a:r>
              <a:rPr lang="en-US" b="1" dirty="0"/>
              <a:t>Keywords</a:t>
            </a:r>
            <a:r>
              <a:rPr lang="en-US" dirty="0"/>
              <a:t> for posted content</a:t>
            </a:r>
          </a:p>
        </p:txBody>
      </p:sp>
      <p:pic>
        <p:nvPicPr>
          <p:cNvPr id="5" name="Graphic 4" descr="Magnifying glass">
            <a:extLst>
              <a:ext uri="{FF2B5EF4-FFF2-40B4-BE49-F238E27FC236}">
                <a16:creationId xmlns:a16="http://schemas.microsoft.com/office/drawing/2014/main" id="{1760574F-3155-4F9C-B9D3-47F4AB1A9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01131" y="4715257"/>
            <a:ext cx="2142743" cy="21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789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Wrap-up/Key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8711248" cy="4195481"/>
          </a:xfrm>
        </p:spPr>
        <p:txBody>
          <a:bodyPr/>
          <a:lstStyle/>
          <a:p>
            <a:r>
              <a:rPr lang="en-US" dirty="0"/>
              <a:t>Accessibility is a process</a:t>
            </a:r>
          </a:p>
          <a:p>
            <a:r>
              <a:rPr lang="en-US" dirty="0"/>
              <a:t>Content Editors should follow our university’s Accessibility Guidelines</a:t>
            </a:r>
          </a:p>
          <a:p>
            <a:r>
              <a:rPr lang="en-US" dirty="0"/>
              <a:t>Get Work-study Students or even an Alum to help check our webpages for accessibility</a:t>
            </a:r>
          </a:p>
          <a:p>
            <a:r>
              <a:rPr lang="en-US" dirty="0"/>
              <a:t>Short ALT text should be added to all uploaded images</a:t>
            </a:r>
          </a:p>
          <a:p>
            <a:r>
              <a:rPr lang="en-US" dirty="0"/>
              <a:t>Please use headings and header rows to help label content</a:t>
            </a:r>
          </a:p>
          <a:p>
            <a:r>
              <a:rPr lang="en-US" dirty="0"/>
              <a:t>Remember to check our webpages for accessibility </a:t>
            </a:r>
            <a:br>
              <a:rPr lang="en-US" dirty="0"/>
            </a:br>
            <a:r>
              <a:rPr lang="en-US" dirty="0"/>
              <a:t>before you activate it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924" y="4293775"/>
            <a:ext cx="1767574" cy="177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30175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690</TotalTime>
  <Words>713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Website Accessibility Guidelines</vt:lpstr>
      <vt:lpstr>Overview</vt:lpstr>
      <vt:lpstr>WCAG 2.0 Guidelines – Four Principles</vt:lpstr>
      <vt:lpstr>Types of Disabilities</vt:lpstr>
      <vt:lpstr>Solutions</vt:lpstr>
      <vt:lpstr>Accessibility Audit</vt:lpstr>
      <vt:lpstr>What does “checking” test for?</vt:lpstr>
      <vt:lpstr>Accessibility-related Features on TU Website</vt:lpstr>
      <vt:lpstr>Wrap-up/Key Points</vt:lpstr>
      <vt:lpstr>Q &amp; A and Comments</vt:lpstr>
    </vt:vector>
  </TitlesOfParts>
  <Company>Tuskegee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 Accessibility Guidelines</dc:title>
  <dc:creator>Cassandra Cooper</dc:creator>
  <cp:lastModifiedBy>Cassandra Cooper</cp:lastModifiedBy>
  <cp:revision>60</cp:revision>
  <dcterms:created xsi:type="dcterms:W3CDTF">2020-11-23T15:09:10Z</dcterms:created>
  <dcterms:modified xsi:type="dcterms:W3CDTF">2023-11-01T15:00:04Z</dcterms:modified>
</cp:coreProperties>
</file>